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8"/>
  </p:notesMasterIdLst>
  <p:sldIdLst>
    <p:sldId id="256" r:id="rId5"/>
    <p:sldId id="266" r:id="rId6"/>
    <p:sldId id="265" r:id="rId7"/>
    <p:sldId id="273" r:id="rId8"/>
    <p:sldId id="287" r:id="rId9"/>
    <p:sldId id="281" r:id="rId10"/>
    <p:sldId id="279" r:id="rId11"/>
    <p:sldId id="280" r:id="rId12"/>
    <p:sldId id="269" r:id="rId13"/>
    <p:sldId id="317" r:id="rId14"/>
    <p:sldId id="318" r:id="rId15"/>
    <p:sldId id="319" r:id="rId16"/>
    <p:sldId id="342" r:id="rId17"/>
    <p:sldId id="257" r:id="rId18"/>
    <p:sldId id="259" r:id="rId19"/>
    <p:sldId id="260" r:id="rId20"/>
    <p:sldId id="263" r:id="rId21"/>
    <p:sldId id="282" r:id="rId22"/>
    <p:sldId id="283" r:id="rId23"/>
    <p:sldId id="320" r:id="rId24"/>
    <p:sldId id="339" r:id="rId25"/>
    <p:sldId id="321" r:id="rId26"/>
    <p:sldId id="338" r:id="rId27"/>
    <p:sldId id="326" r:id="rId28"/>
    <p:sldId id="328" r:id="rId29"/>
    <p:sldId id="330" r:id="rId30"/>
    <p:sldId id="329" r:id="rId31"/>
    <p:sldId id="332" r:id="rId32"/>
    <p:sldId id="322" r:id="rId33"/>
    <p:sldId id="341" r:id="rId34"/>
    <p:sldId id="334" r:id="rId35"/>
    <p:sldId id="336" r:id="rId36"/>
    <p:sldId id="335" r:id="rId37"/>
    <p:sldId id="304" r:id="rId38"/>
    <p:sldId id="305" r:id="rId39"/>
    <p:sldId id="309" r:id="rId40"/>
    <p:sldId id="310" r:id="rId41"/>
    <p:sldId id="311" r:id="rId42"/>
    <p:sldId id="324" r:id="rId43"/>
    <p:sldId id="340" r:id="rId44"/>
    <p:sldId id="272" r:id="rId45"/>
    <p:sldId id="271" r:id="rId46"/>
    <p:sldId id="261"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7" autoAdjust="0"/>
    <p:restoredTop sz="94660"/>
  </p:normalViewPr>
  <p:slideViewPr>
    <p:cSldViewPr snapToGrid="0">
      <p:cViewPr varScale="1">
        <p:scale>
          <a:sx n="105" d="100"/>
          <a:sy n="105" d="100"/>
        </p:scale>
        <p:origin x="80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3">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3">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2">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4">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5">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CAC821-DD09-46E8-8A39-4DA082E90CAB}" type="doc">
      <dgm:prSet loTypeId="urn:microsoft.com/office/officeart/2005/8/layout/vList2" loCatId="list" qsTypeId="urn:microsoft.com/office/officeart/2005/8/quickstyle/simple1#1" qsCatId="simple" csTypeId="urn:microsoft.com/office/officeart/2005/8/colors/colorful5#1" csCatId="colorful" phldr="1"/>
      <dgm:spPr/>
      <dgm:t>
        <a:bodyPr/>
        <a:lstStyle/>
        <a:p>
          <a:endParaRPr lang="en-US"/>
        </a:p>
      </dgm:t>
    </dgm:pt>
    <dgm:pt modelId="{17BD3B7E-22E7-4CCD-BE7E-6EEC8994D444}">
      <dgm:prSet/>
      <dgm:spPr/>
      <dgm:t>
        <a:bodyPr/>
        <a:lstStyle/>
        <a:p>
          <a:r>
            <a:rPr lang="en-US"/>
            <a:t>Epidemiology</a:t>
          </a:r>
        </a:p>
      </dgm:t>
    </dgm:pt>
    <dgm:pt modelId="{42608787-835B-4643-82D8-12CAE43116E8}" type="parTrans" cxnId="{31ED9961-786E-4E90-ACB6-349B9A0BA9EC}">
      <dgm:prSet/>
      <dgm:spPr/>
      <dgm:t>
        <a:bodyPr/>
        <a:lstStyle/>
        <a:p>
          <a:endParaRPr lang="en-US"/>
        </a:p>
      </dgm:t>
    </dgm:pt>
    <dgm:pt modelId="{16A8A625-2404-48E5-8AA6-B45B7EC2F65D}" type="sibTrans" cxnId="{31ED9961-786E-4E90-ACB6-349B9A0BA9EC}">
      <dgm:prSet/>
      <dgm:spPr/>
      <dgm:t>
        <a:bodyPr/>
        <a:lstStyle/>
        <a:p>
          <a:endParaRPr lang="en-US"/>
        </a:p>
      </dgm:t>
    </dgm:pt>
    <dgm:pt modelId="{EE9D1A70-258B-4073-A7A9-43A8761E16D5}">
      <dgm:prSet/>
      <dgm:spPr/>
      <dgm:t>
        <a:bodyPr/>
        <a:lstStyle/>
        <a:p>
          <a:r>
            <a:rPr lang="en-US"/>
            <a:t>Health Disparity</a:t>
          </a:r>
        </a:p>
      </dgm:t>
    </dgm:pt>
    <dgm:pt modelId="{6FBF624C-C11A-41D5-AD61-731326BE99D9}" type="parTrans" cxnId="{AE4C4769-5120-47BE-BE3A-FD71AACEE422}">
      <dgm:prSet/>
      <dgm:spPr/>
      <dgm:t>
        <a:bodyPr/>
        <a:lstStyle/>
        <a:p>
          <a:endParaRPr lang="en-US"/>
        </a:p>
      </dgm:t>
    </dgm:pt>
    <dgm:pt modelId="{2098A12D-1575-469A-948D-E9700754A41D}" type="sibTrans" cxnId="{AE4C4769-5120-47BE-BE3A-FD71AACEE422}">
      <dgm:prSet/>
      <dgm:spPr/>
      <dgm:t>
        <a:bodyPr/>
        <a:lstStyle/>
        <a:p>
          <a:endParaRPr lang="en-US"/>
        </a:p>
      </dgm:t>
    </dgm:pt>
    <dgm:pt modelId="{697BBC8A-D4B8-408A-B959-8C7D5BBA291D}">
      <dgm:prSet/>
      <dgm:spPr/>
      <dgm:t>
        <a:bodyPr/>
        <a:lstStyle/>
        <a:p>
          <a:r>
            <a:rPr lang="en-US"/>
            <a:t>Case Scenario 1</a:t>
          </a:r>
        </a:p>
      </dgm:t>
    </dgm:pt>
    <dgm:pt modelId="{4161807B-4E89-4FBB-86B8-8D24C93CF0B9}" type="parTrans" cxnId="{EE5FB73B-DC9C-464F-ADDA-1F249D674BA1}">
      <dgm:prSet/>
      <dgm:spPr/>
      <dgm:t>
        <a:bodyPr/>
        <a:lstStyle/>
        <a:p>
          <a:endParaRPr lang="en-US"/>
        </a:p>
      </dgm:t>
    </dgm:pt>
    <dgm:pt modelId="{941C016F-8A13-47D8-BA12-D93C2616489A}" type="sibTrans" cxnId="{EE5FB73B-DC9C-464F-ADDA-1F249D674BA1}">
      <dgm:prSet/>
      <dgm:spPr/>
      <dgm:t>
        <a:bodyPr/>
        <a:lstStyle/>
        <a:p>
          <a:endParaRPr lang="en-US"/>
        </a:p>
      </dgm:t>
    </dgm:pt>
    <dgm:pt modelId="{001532D3-E4C9-4F9E-BA0D-94B6A04D261F}">
      <dgm:prSet/>
      <dgm:spPr/>
      <dgm:t>
        <a:bodyPr/>
        <a:lstStyle/>
        <a:p>
          <a:r>
            <a:rPr lang="en-US"/>
            <a:t>Understanding Buprenorphine </a:t>
          </a:r>
        </a:p>
      </dgm:t>
    </dgm:pt>
    <dgm:pt modelId="{D13AA41D-768A-4F71-BF74-0195414ABE16}" type="parTrans" cxnId="{E7C56031-13D9-4D48-BAD7-CE45B3E3D904}">
      <dgm:prSet/>
      <dgm:spPr/>
      <dgm:t>
        <a:bodyPr/>
        <a:lstStyle/>
        <a:p>
          <a:endParaRPr lang="en-US"/>
        </a:p>
      </dgm:t>
    </dgm:pt>
    <dgm:pt modelId="{1158D022-A5D9-48F6-B387-85CD350180DE}" type="sibTrans" cxnId="{E7C56031-13D9-4D48-BAD7-CE45B3E3D904}">
      <dgm:prSet/>
      <dgm:spPr/>
      <dgm:t>
        <a:bodyPr/>
        <a:lstStyle/>
        <a:p>
          <a:endParaRPr lang="en-US"/>
        </a:p>
      </dgm:t>
    </dgm:pt>
    <dgm:pt modelId="{B9F80CD8-CD5D-4BB1-8817-1009A5D0606D}">
      <dgm:prSet/>
      <dgm:spPr/>
      <dgm:t>
        <a:bodyPr/>
        <a:lstStyle/>
        <a:p>
          <a:r>
            <a:rPr lang="en-US"/>
            <a:t>Acute Pain Management</a:t>
          </a:r>
        </a:p>
      </dgm:t>
    </dgm:pt>
    <dgm:pt modelId="{091C059C-1A11-4A15-A48C-663D8FEC3C6D}" type="parTrans" cxnId="{BF837EF8-22EB-4A1C-9E79-682C403F2F06}">
      <dgm:prSet/>
      <dgm:spPr/>
      <dgm:t>
        <a:bodyPr/>
        <a:lstStyle/>
        <a:p>
          <a:endParaRPr lang="en-US"/>
        </a:p>
      </dgm:t>
    </dgm:pt>
    <dgm:pt modelId="{927C012A-60D5-4A91-9F5D-CDB3841A9AA9}" type="sibTrans" cxnId="{BF837EF8-22EB-4A1C-9E79-682C403F2F06}">
      <dgm:prSet/>
      <dgm:spPr/>
      <dgm:t>
        <a:bodyPr/>
        <a:lstStyle/>
        <a:p>
          <a:endParaRPr lang="en-US"/>
        </a:p>
      </dgm:t>
    </dgm:pt>
    <dgm:pt modelId="{43C1260C-705A-4EE9-AA85-C83D3B04BA43}">
      <dgm:prSet/>
      <dgm:spPr/>
      <dgm:t>
        <a:bodyPr/>
        <a:lstStyle/>
        <a:p>
          <a:r>
            <a:rPr lang="en-US"/>
            <a:t>Case Scenario 2</a:t>
          </a:r>
        </a:p>
      </dgm:t>
    </dgm:pt>
    <dgm:pt modelId="{94E9ED38-CEE7-4973-B8D8-EF9EDC829753}" type="parTrans" cxnId="{D28DAFE2-ED28-4CF4-9695-9024B832D0B3}">
      <dgm:prSet/>
      <dgm:spPr/>
      <dgm:t>
        <a:bodyPr/>
        <a:lstStyle/>
        <a:p>
          <a:endParaRPr lang="en-US"/>
        </a:p>
      </dgm:t>
    </dgm:pt>
    <dgm:pt modelId="{010F6E12-C74C-4505-B955-3DF7FCBA3DC6}" type="sibTrans" cxnId="{D28DAFE2-ED28-4CF4-9695-9024B832D0B3}">
      <dgm:prSet/>
      <dgm:spPr/>
      <dgm:t>
        <a:bodyPr/>
        <a:lstStyle/>
        <a:p>
          <a:endParaRPr lang="en-US"/>
        </a:p>
      </dgm:t>
    </dgm:pt>
    <dgm:pt modelId="{0726EA3D-743F-4AAD-9D89-3B69DA0163A9}">
      <dgm:prSet/>
      <dgm:spPr/>
      <dgm:t>
        <a:bodyPr/>
        <a:lstStyle/>
        <a:p>
          <a:r>
            <a:rPr lang="en-US"/>
            <a:t>Understanding Morphine Equivalents </a:t>
          </a:r>
        </a:p>
      </dgm:t>
    </dgm:pt>
    <dgm:pt modelId="{B0411339-7BC1-46D4-AF47-33439C6FF2FF}" type="parTrans" cxnId="{7A7B6296-C177-4B96-BDAB-524ACD19A32B}">
      <dgm:prSet/>
      <dgm:spPr/>
      <dgm:t>
        <a:bodyPr/>
        <a:lstStyle/>
        <a:p>
          <a:endParaRPr lang="en-US"/>
        </a:p>
      </dgm:t>
    </dgm:pt>
    <dgm:pt modelId="{88D61E2F-7836-4EB4-BF75-8B18812D65EA}" type="sibTrans" cxnId="{7A7B6296-C177-4B96-BDAB-524ACD19A32B}">
      <dgm:prSet/>
      <dgm:spPr/>
      <dgm:t>
        <a:bodyPr/>
        <a:lstStyle/>
        <a:p>
          <a:endParaRPr lang="en-US"/>
        </a:p>
      </dgm:t>
    </dgm:pt>
    <dgm:pt modelId="{710EA065-52B1-4867-9EFC-476C10545077}">
      <dgm:prSet/>
      <dgm:spPr/>
      <dgm:t>
        <a:bodyPr/>
        <a:lstStyle/>
        <a:p>
          <a:r>
            <a:rPr lang="en-US" dirty="0"/>
            <a:t>Microdosing Buprenorphine </a:t>
          </a:r>
        </a:p>
      </dgm:t>
    </dgm:pt>
    <dgm:pt modelId="{26FD11F6-5B7D-4079-8CB3-461900BCC5B4}" type="parTrans" cxnId="{832059E4-7BBB-4A2C-A1DF-CF59DCA4C4B1}">
      <dgm:prSet/>
      <dgm:spPr/>
      <dgm:t>
        <a:bodyPr/>
        <a:lstStyle/>
        <a:p>
          <a:endParaRPr lang="en-US"/>
        </a:p>
      </dgm:t>
    </dgm:pt>
    <dgm:pt modelId="{342366AD-2D01-46E6-B26E-AC5BD50194FD}" type="sibTrans" cxnId="{832059E4-7BBB-4A2C-A1DF-CF59DCA4C4B1}">
      <dgm:prSet/>
      <dgm:spPr/>
      <dgm:t>
        <a:bodyPr/>
        <a:lstStyle/>
        <a:p>
          <a:endParaRPr lang="en-US"/>
        </a:p>
      </dgm:t>
    </dgm:pt>
    <dgm:pt modelId="{C811F3A9-D179-44D1-802D-FC4569C949C5}" type="pres">
      <dgm:prSet presAssocID="{3FCAC821-DD09-46E8-8A39-4DA082E90CAB}" presName="linear" presStyleCnt="0">
        <dgm:presLayoutVars>
          <dgm:animLvl val="lvl"/>
          <dgm:resizeHandles val="exact"/>
        </dgm:presLayoutVars>
      </dgm:prSet>
      <dgm:spPr/>
    </dgm:pt>
    <dgm:pt modelId="{B8E150D1-B514-4BAB-8158-00F1430FC45C}" type="pres">
      <dgm:prSet presAssocID="{17BD3B7E-22E7-4CCD-BE7E-6EEC8994D444}" presName="parentText" presStyleLbl="node1" presStyleIdx="0" presStyleCnt="8">
        <dgm:presLayoutVars>
          <dgm:chMax val="0"/>
          <dgm:bulletEnabled val="1"/>
        </dgm:presLayoutVars>
      </dgm:prSet>
      <dgm:spPr/>
    </dgm:pt>
    <dgm:pt modelId="{D716537C-EA0D-4A17-A820-0A0969B70A45}" type="pres">
      <dgm:prSet presAssocID="{16A8A625-2404-48E5-8AA6-B45B7EC2F65D}" presName="spacer" presStyleCnt="0"/>
      <dgm:spPr/>
    </dgm:pt>
    <dgm:pt modelId="{A2CCC938-487D-4A81-ADA3-E3E3E6D940A6}" type="pres">
      <dgm:prSet presAssocID="{EE9D1A70-258B-4073-A7A9-43A8761E16D5}" presName="parentText" presStyleLbl="node1" presStyleIdx="1" presStyleCnt="8">
        <dgm:presLayoutVars>
          <dgm:chMax val="0"/>
          <dgm:bulletEnabled val="1"/>
        </dgm:presLayoutVars>
      </dgm:prSet>
      <dgm:spPr/>
    </dgm:pt>
    <dgm:pt modelId="{8A89840C-D2C8-430A-8B5D-15FEA3CEDA1C}" type="pres">
      <dgm:prSet presAssocID="{2098A12D-1575-469A-948D-E9700754A41D}" presName="spacer" presStyleCnt="0"/>
      <dgm:spPr/>
    </dgm:pt>
    <dgm:pt modelId="{6BDC5EFE-1F00-4FA8-BBD8-A2150598A48A}" type="pres">
      <dgm:prSet presAssocID="{697BBC8A-D4B8-408A-B959-8C7D5BBA291D}" presName="parentText" presStyleLbl="node1" presStyleIdx="2" presStyleCnt="8">
        <dgm:presLayoutVars>
          <dgm:chMax val="0"/>
          <dgm:bulletEnabled val="1"/>
        </dgm:presLayoutVars>
      </dgm:prSet>
      <dgm:spPr/>
    </dgm:pt>
    <dgm:pt modelId="{1CB2B13A-956F-4902-97E4-0D80820C12D6}" type="pres">
      <dgm:prSet presAssocID="{941C016F-8A13-47D8-BA12-D93C2616489A}" presName="spacer" presStyleCnt="0"/>
      <dgm:spPr/>
    </dgm:pt>
    <dgm:pt modelId="{6D9EB3DB-761B-4238-AEA7-2602EF3DA542}" type="pres">
      <dgm:prSet presAssocID="{001532D3-E4C9-4F9E-BA0D-94B6A04D261F}" presName="parentText" presStyleLbl="node1" presStyleIdx="3" presStyleCnt="8">
        <dgm:presLayoutVars>
          <dgm:chMax val="0"/>
          <dgm:bulletEnabled val="1"/>
        </dgm:presLayoutVars>
      </dgm:prSet>
      <dgm:spPr/>
    </dgm:pt>
    <dgm:pt modelId="{8C6BD6BE-BDFB-47F5-8565-FCFADD3ADEF2}" type="pres">
      <dgm:prSet presAssocID="{1158D022-A5D9-48F6-B387-85CD350180DE}" presName="spacer" presStyleCnt="0"/>
      <dgm:spPr/>
    </dgm:pt>
    <dgm:pt modelId="{FE81DF30-1DD2-423B-900A-C2BD4D8C6DE0}" type="pres">
      <dgm:prSet presAssocID="{B9F80CD8-CD5D-4BB1-8817-1009A5D0606D}" presName="parentText" presStyleLbl="node1" presStyleIdx="4" presStyleCnt="8">
        <dgm:presLayoutVars>
          <dgm:chMax val="0"/>
          <dgm:bulletEnabled val="1"/>
        </dgm:presLayoutVars>
      </dgm:prSet>
      <dgm:spPr/>
    </dgm:pt>
    <dgm:pt modelId="{991E2085-2C77-4D1B-96C2-3B66AB3A3FD4}" type="pres">
      <dgm:prSet presAssocID="{927C012A-60D5-4A91-9F5D-CDB3841A9AA9}" presName="spacer" presStyleCnt="0"/>
      <dgm:spPr/>
    </dgm:pt>
    <dgm:pt modelId="{613B39D8-B7BC-456A-B56F-2E948AEB4477}" type="pres">
      <dgm:prSet presAssocID="{43C1260C-705A-4EE9-AA85-C83D3B04BA43}" presName="parentText" presStyleLbl="node1" presStyleIdx="5" presStyleCnt="8">
        <dgm:presLayoutVars>
          <dgm:chMax val="0"/>
          <dgm:bulletEnabled val="1"/>
        </dgm:presLayoutVars>
      </dgm:prSet>
      <dgm:spPr/>
    </dgm:pt>
    <dgm:pt modelId="{B461E962-4B41-412D-8C49-DE7341606FD9}" type="pres">
      <dgm:prSet presAssocID="{010F6E12-C74C-4505-B955-3DF7FCBA3DC6}" presName="spacer" presStyleCnt="0"/>
      <dgm:spPr/>
    </dgm:pt>
    <dgm:pt modelId="{8C30C2DC-F037-4E0F-B783-A50788237E71}" type="pres">
      <dgm:prSet presAssocID="{0726EA3D-743F-4AAD-9D89-3B69DA0163A9}" presName="parentText" presStyleLbl="node1" presStyleIdx="6" presStyleCnt="8">
        <dgm:presLayoutVars>
          <dgm:chMax val="0"/>
          <dgm:bulletEnabled val="1"/>
        </dgm:presLayoutVars>
      </dgm:prSet>
      <dgm:spPr/>
    </dgm:pt>
    <dgm:pt modelId="{1E5283D3-821E-4D9F-989A-31AC12AE2D83}" type="pres">
      <dgm:prSet presAssocID="{88D61E2F-7836-4EB4-BF75-8B18812D65EA}" presName="spacer" presStyleCnt="0"/>
      <dgm:spPr/>
    </dgm:pt>
    <dgm:pt modelId="{D628C7ED-D7D0-4349-9435-4EBECB9F0BA4}" type="pres">
      <dgm:prSet presAssocID="{710EA065-52B1-4867-9EFC-476C10545077}" presName="parentText" presStyleLbl="node1" presStyleIdx="7" presStyleCnt="8">
        <dgm:presLayoutVars>
          <dgm:chMax val="0"/>
          <dgm:bulletEnabled val="1"/>
        </dgm:presLayoutVars>
      </dgm:prSet>
      <dgm:spPr/>
    </dgm:pt>
  </dgm:ptLst>
  <dgm:cxnLst>
    <dgm:cxn modelId="{0A118701-1F08-4AB2-87B8-6FEE081D833A}" type="presOf" srcId="{697BBC8A-D4B8-408A-B959-8C7D5BBA291D}" destId="{6BDC5EFE-1F00-4FA8-BBD8-A2150598A48A}" srcOrd="0" destOrd="0" presId="urn:microsoft.com/office/officeart/2005/8/layout/vList2"/>
    <dgm:cxn modelId="{8139AF0C-F018-4ADE-82FA-72B0738BFD2A}" type="presOf" srcId="{43C1260C-705A-4EE9-AA85-C83D3B04BA43}" destId="{613B39D8-B7BC-456A-B56F-2E948AEB4477}" srcOrd="0" destOrd="0" presId="urn:microsoft.com/office/officeart/2005/8/layout/vList2"/>
    <dgm:cxn modelId="{DF08CA0E-4A76-4D9A-9E55-369A2DDC9E4F}" type="presOf" srcId="{B9F80CD8-CD5D-4BB1-8817-1009A5D0606D}" destId="{FE81DF30-1DD2-423B-900A-C2BD4D8C6DE0}" srcOrd="0" destOrd="0" presId="urn:microsoft.com/office/officeart/2005/8/layout/vList2"/>
    <dgm:cxn modelId="{6E9A2317-A1A2-4726-B63E-33E41BE932ED}" type="presOf" srcId="{0726EA3D-743F-4AAD-9D89-3B69DA0163A9}" destId="{8C30C2DC-F037-4E0F-B783-A50788237E71}" srcOrd="0" destOrd="0" presId="urn:microsoft.com/office/officeart/2005/8/layout/vList2"/>
    <dgm:cxn modelId="{E7C56031-13D9-4D48-BAD7-CE45B3E3D904}" srcId="{3FCAC821-DD09-46E8-8A39-4DA082E90CAB}" destId="{001532D3-E4C9-4F9E-BA0D-94B6A04D261F}" srcOrd="3" destOrd="0" parTransId="{D13AA41D-768A-4F71-BF74-0195414ABE16}" sibTransId="{1158D022-A5D9-48F6-B387-85CD350180DE}"/>
    <dgm:cxn modelId="{8D3E2938-67B3-4D23-A08E-2D3B5CE88AAF}" type="presOf" srcId="{EE9D1A70-258B-4073-A7A9-43A8761E16D5}" destId="{A2CCC938-487D-4A81-ADA3-E3E3E6D940A6}" srcOrd="0" destOrd="0" presId="urn:microsoft.com/office/officeart/2005/8/layout/vList2"/>
    <dgm:cxn modelId="{EE5FB73B-DC9C-464F-ADDA-1F249D674BA1}" srcId="{3FCAC821-DD09-46E8-8A39-4DA082E90CAB}" destId="{697BBC8A-D4B8-408A-B959-8C7D5BBA291D}" srcOrd="2" destOrd="0" parTransId="{4161807B-4E89-4FBB-86B8-8D24C93CF0B9}" sibTransId="{941C016F-8A13-47D8-BA12-D93C2616489A}"/>
    <dgm:cxn modelId="{31ED9961-786E-4E90-ACB6-349B9A0BA9EC}" srcId="{3FCAC821-DD09-46E8-8A39-4DA082E90CAB}" destId="{17BD3B7E-22E7-4CCD-BE7E-6EEC8994D444}" srcOrd="0" destOrd="0" parTransId="{42608787-835B-4643-82D8-12CAE43116E8}" sibTransId="{16A8A625-2404-48E5-8AA6-B45B7EC2F65D}"/>
    <dgm:cxn modelId="{AE4C4769-5120-47BE-BE3A-FD71AACEE422}" srcId="{3FCAC821-DD09-46E8-8A39-4DA082E90CAB}" destId="{EE9D1A70-258B-4073-A7A9-43A8761E16D5}" srcOrd="1" destOrd="0" parTransId="{6FBF624C-C11A-41D5-AD61-731326BE99D9}" sibTransId="{2098A12D-1575-469A-948D-E9700754A41D}"/>
    <dgm:cxn modelId="{0D85CC70-7D32-4F8F-9455-18486B2EFDE4}" type="presOf" srcId="{17BD3B7E-22E7-4CCD-BE7E-6EEC8994D444}" destId="{B8E150D1-B514-4BAB-8158-00F1430FC45C}" srcOrd="0" destOrd="0" presId="urn:microsoft.com/office/officeart/2005/8/layout/vList2"/>
    <dgm:cxn modelId="{7A7B6296-C177-4B96-BDAB-524ACD19A32B}" srcId="{3FCAC821-DD09-46E8-8A39-4DA082E90CAB}" destId="{0726EA3D-743F-4AAD-9D89-3B69DA0163A9}" srcOrd="6" destOrd="0" parTransId="{B0411339-7BC1-46D4-AF47-33439C6FF2FF}" sibTransId="{88D61E2F-7836-4EB4-BF75-8B18812D65EA}"/>
    <dgm:cxn modelId="{9E38799C-F22F-46EB-8B33-D097EF66E538}" type="presOf" srcId="{710EA065-52B1-4867-9EFC-476C10545077}" destId="{D628C7ED-D7D0-4349-9435-4EBECB9F0BA4}" srcOrd="0" destOrd="0" presId="urn:microsoft.com/office/officeart/2005/8/layout/vList2"/>
    <dgm:cxn modelId="{F10A22CD-ACD1-4DDB-A6F4-922056DE115E}" type="presOf" srcId="{3FCAC821-DD09-46E8-8A39-4DA082E90CAB}" destId="{C811F3A9-D179-44D1-802D-FC4569C949C5}" srcOrd="0" destOrd="0" presId="urn:microsoft.com/office/officeart/2005/8/layout/vList2"/>
    <dgm:cxn modelId="{CEAE7DDE-9DBB-419B-A11B-EC053068EE7A}" type="presOf" srcId="{001532D3-E4C9-4F9E-BA0D-94B6A04D261F}" destId="{6D9EB3DB-761B-4238-AEA7-2602EF3DA542}" srcOrd="0" destOrd="0" presId="urn:microsoft.com/office/officeart/2005/8/layout/vList2"/>
    <dgm:cxn modelId="{D28DAFE2-ED28-4CF4-9695-9024B832D0B3}" srcId="{3FCAC821-DD09-46E8-8A39-4DA082E90CAB}" destId="{43C1260C-705A-4EE9-AA85-C83D3B04BA43}" srcOrd="5" destOrd="0" parTransId="{94E9ED38-CEE7-4973-B8D8-EF9EDC829753}" sibTransId="{010F6E12-C74C-4505-B955-3DF7FCBA3DC6}"/>
    <dgm:cxn modelId="{832059E4-7BBB-4A2C-A1DF-CF59DCA4C4B1}" srcId="{3FCAC821-DD09-46E8-8A39-4DA082E90CAB}" destId="{710EA065-52B1-4867-9EFC-476C10545077}" srcOrd="7" destOrd="0" parTransId="{26FD11F6-5B7D-4079-8CB3-461900BCC5B4}" sibTransId="{342366AD-2D01-46E6-B26E-AC5BD50194FD}"/>
    <dgm:cxn modelId="{BF837EF8-22EB-4A1C-9E79-682C403F2F06}" srcId="{3FCAC821-DD09-46E8-8A39-4DA082E90CAB}" destId="{B9F80CD8-CD5D-4BB1-8817-1009A5D0606D}" srcOrd="4" destOrd="0" parTransId="{091C059C-1A11-4A15-A48C-663D8FEC3C6D}" sibTransId="{927C012A-60D5-4A91-9F5D-CDB3841A9AA9}"/>
    <dgm:cxn modelId="{6918E944-046F-4827-8904-DF7DA2D67845}" type="presParOf" srcId="{C811F3A9-D179-44D1-802D-FC4569C949C5}" destId="{B8E150D1-B514-4BAB-8158-00F1430FC45C}" srcOrd="0" destOrd="0" presId="urn:microsoft.com/office/officeart/2005/8/layout/vList2"/>
    <dgm:cxn modelId="{1453EEF5-9CE0-46CA-9A8D-1E8F8CCD35DE}" type="presParOf" srcId="{C811F3A9-D179-44D1-802D-FC4569C949C5}" destId="{D716537C-EA0D-4A17-A820-0A0969B70A45}" srcOrd="1" destOrd="0" presId="urn:microsoft.com/office/officeart/2005/8/layout/vList2"/>
    <dgm:cxn modelId="{54130FC5-F7B0-44D6-9BF7-D7A9244D15B2}" type="presParOf" srcId="{C811F3A9-D179-44D1-802D-FC4569C949C5}" destId="{A2CCC938-487D-4A81-ADA3-E3E3E6D940A6}" srcOrd="2" destOrd="0" presId="urn:microsoft.com/office/officeart/2005/8/layout/vList2"/>
    <dgm:cxn modelId="{6D576461-FBE8-4FB8-B4C0-DDBE69E0374F}" type="presParOf" srcId="{C811F3A9-D179-44D1-802D-FC4569C949C5}" destId="{8A89840C-D2C8-430A-8B5D-15FEA3CEDA1C}" srcOrd="3" destOrd="0" presId="urn:microsoft.com/office/officeart/2005/8/layout/vList2"/>
    <dgm:cxn modelId="{347EEE15-F46F-47D2-AEBF-4656791C410B}" type="presParOf" srcId="{C811F3A9-D179-44D1-802D-FC4569C949C5}" destId="{6BDC5EFE-1F00-4FA8-BBD8-A2150598A48A}" srcOrd="4" destOrd="0" presId="urn:microsoft.com/office/officeart/2005/8/layout/vList2"/>
    <dgm:cxn modelId="{4A5B4301-B489-40D2-859C-502145E08DAC}" type="presParOf" srcId="{C811F3A9-D179-44D1-802D-FC4569C949C5}" destId="{1CB2B13A-956F-4902-97E4-0D80820C12D6}" srcOrd="5" destOrd="0" presId="urn:microsoft.com/office/officeart/2005/8/layout/vList2"/>
    <dgm:cxn modelId="{5A9FDADC-461F-4317-BA89-D15FF905DF08}" type="presParOf" srcId="{C811F3A9-D179-44D1-802D-FC4569C949C5}" destId="{6D9EB3DB-761B-4238-AEA7-2602EF3DA542}" srcOrd="6" destOrd="0" presId="urn:microsoft.com/office/officeart/2005/8/layout/vList2"/>
    <dgm:cxn modelId="{9A730EEC-3E59-4205-BF8E-5632069E5951}" type="presParOf" srcId="{C811F3A9-D179-44D1-802D-FC4569C949C5}" destId="{8C6BD6BE-BDFB-47F5-8565-FCFADD3ADEF2}" srcOrd="7" destOrd="0" presId="urn:microsoft.com/office/officeart/2005/8/layout/vList2"/>
    <dgm:cxn modelId="{9A371F1E-FB15-4AF3-A5B7-5D9FB8737187}" type="presParOf" srcId="{C811F3A9-D179-44D1-802D-FC4569C949C5}" destId="{FE81DF30-1DD2-423B-900A-C2BD4D8C6DE0}" srcOrd="8" destOrd="0" presId="urn:microsoft.com/office/officeart/2005/8/layout/vList2"/>
    <dgm:cxn modelId="{9CF5B6DA-7008-4A63-B2C0-FBC5D28AC046}" type="presParOf" srcId="{C811F3A9-D179-44D1-802D-FC4569C949C5}" destId="{991E2085-2C77-4D1B-96C2-3B66AB3A3FD4}" srcOrd="9" destOrd="0" presId="urn:microsoft.com/office/officeart/2005/8/layout/vList2"/>
    <dgm:cxn modelId="{7EF2989E-36FD-48CD-AA93-5C216AB74794}" type="presParOf" srcId="{C811F3A9-D179-44D1-802D-FC4569C949C5}" destId="{613B39D8-B7BC-456A-B56F-2E948AEB4477}" srcOrd="10" destOrd="0" presId="urn:microsoft.com/office/officeart/2005/8/layout/vList2"/>
    <dgm:cxn modelId="{334CAFC5-8367-49EC-9D91-985E7BC865B8}" type="presParOf" srcId="{C811F3A9-D179-44D1-802D-FC4569C949C5}" destId="{B461E962-4B41-412D-8C49-DE7341606FD9}" srcOrd="11" destOrd="0" presId="urn:microsoft.com/office/officeart/2005/8/layout/vList2"/>
    <dgm:cxn modelId="{C87A0812-2BC3-4590-9C20-7E67609BBC86}" type="presParOf" srcId="{C811F3A9-D179-44D1-802D-FC4569C949C5}" destId="{8C30C2DC-F037-4E0F-B783-A50788237E71}" srcOrd="12" destOrd="0" presId="urn:microsoft.com/office/officeart/2005/8/layout/vList2"/>
    <dgm:cxn modelId="{9CFB2497-FE9A-42FD-8586-E057894E2C5B}" type="presParOf" srcId="{C811F3A9-D179-44D1-802D-FC4569C949C5}" destId="{1E5283D3-821E-4D9F-989A-31AC12AE2D83}" srcOrd="13" destOrd="0" presId="urn:microsoft.com/office/officeart/2005/8/layout/vList2"/>
    <dgm:cxn modelId="{F5DBEF4E-2039-43D9-9F4F-1193B3879E3D}" type="presParOf" srcId="{C811F3A9-D179-44D1-802D-FC4569C949C5}" destId="{D628C7ED-D7D0-4349-9435-4EBECB9F0BA4}"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923160-286C-4791-AFDA-6BD88AC1C6BC}" type="doc">
      <dgm:prSet loTypeId="urn:microsoft.com/office/officeart/2008/layout/LinedList" loCatId="list" qsTypeId="urn:microsoft.com/office/officeart/2005/8/quickstyle/simple1#2" qsCatId="simple" csTypeId="urn:microsoft.com/office/officeart/2005/8/colors/accent2_2#1" csCatId="accent2" phldr="1"/>
      <dgm:spPr/>
      <dgm:t>
        <a:bodyPr/>
        <a:lstStyle/>
        <a:p>
          <a:endParaRPr lang="en-US"/>
        </a:p>
      </dgm:t>
    </dgm:pt>
    <dgm:pt modelId="{027F1090-5C08-497A-BA0F-077D2ADB2E53}">
      <dgm:prSet/>
      <dgm:spPr/>
      <dgm:t>
        <a:bodyPr/>
        <a:lstStyle/>
        <a:p>
          <a:r>
            <a:rPr lang="en-US" b="0" i="0"/>
            <a:t>Opioid use disorder (OUD) is a chronic disease affecting 2.1 million Americans,</a:t>
          </a:r>
          <a:r>
            <a:rPr lang="en-US" b="0" i="0" u="sng" baseline="30000"/>
            <a:t> </a:t>
          </a:r>
          <a:r>
            <a:rPr lang="en-US" b="0" i="0"/>
            <a:t>and opioid-related overdose is one of the leading causes of preventable mortality for Americans.</a:t>
          </a:r>
          <a:endParaRPr lang="en-US"/>
        </a:p>
      </dgm:t>
    </dgm:pt>
    <dgm:pt modelId="{65F67597-FEFF-4764-85B9-E9AD3BF2DA9A}" type="parTrans" cxnId="{A690E7C7-5899-4879-AD59-818E216139EC}">
      <dgm:prSet/>
      <dgm:spPr/>
      <dgm:t>
        <a:bodyPr/>
        <a:lstStyle/>
        <a:p>
          <a:endParaRPr lang="en-US"/>
        </a:p>
      </dgm:t>
    </dgm:pt>
    <dgm:pt modelId="{91DB01E6-401D-4827-BA1E-B0B7B773D24A}" type="sibTrans" cxnId="{A690E7C7-5899-4879-AD59-818E216139EC}">
      <dgm:prSet/>
      <dgm:spPr/>
      <dgm:t>
        <a:bodyPr/>
        <a:lstStyle/>
        <a:p>
          <a:endParaRPr lang="en-US"/>
        </a:p>
      </dgm:t>
    </dgm:pt>
    <dgm:pt modelId="{131CC0EF-333A-41BD-BDFE-72F79774B0A5}">
      <dgm:prSet/>
      <dgm:spPr/>
      <dgm:t>
        <a:bodyPr/>
        <a:lstStyle/>
        <a:p>
          <a:r>
            <a:rPr lang="en-US"/>
            <a:t>In 2018, an estimated 2 million people had an OUD which includes prescription pain medication containing opiates and heroin</a:t>
          </a:r>
        </a:p>
      </dgm:t>
    </dgm:pt>
    <dgm:pt modelId="{46E6C287-9AB0-45BD-B647-4516C06255B6}" type="parTrans" cxnId="{C058BEFB-AA3D-4B3B-A158-387BEFDF65CF}">
      <dgm:prSet/>
      <dgm:spPr/>
      <dgm:t>
        <a:bodyPr/>
        <a:lstStyle/>
        <a:p>
          <a:endParaRPr lang="en-US"/>
        </a:p>
      </dgm:t>
    </dgm:pt>
    <dgm:pt modelId="{9D93D243-869F-48EF-9642-DC442289F2D4}" type="sibTrans" cxnId="{C058BEFB-AA3D-4B3B-A158-387BEFDF65CF}">
      <dgm:prSet/>
      <dgm:spPr/>
      <dgm:t>
        <a:bodyPr/>
        <a:lstStyle/>
        <a:p>
          <a:endParaRPr lang="en-US"/>
        </a:p>
      </dgm:t>
    </dgm:pt>
    <dgm:pt modelId="{237A63D8-91D3-40B2-9ED5-31839E2195C4}">
      <dgm:prSet/>
      <dgm:spPr/>
      <dgm:t>
        <a:bodyPr/>
        <a:lstStyle/>
        <a:p>
          <a:r>
            <a:rPr lang="en-US" dirty="0"/>
            <a:t>We know that less than 12% of those with substance use disorders actually receive medical treatment</a:t>
          </a:r>
        </a:p>
      </dgm:t>
    </dgm:pt>
    <dgm:pt modelId="{66C82F18-DAEF-4452-9BC2-034F9A5AFDD0}" type="parTrans" cxnId="{435DA302-829B-42D8-AA28-3700E4D2A881}">
      <dgm:prSet/>
      <dgm:spPr/>
      <dgm:t>
        <a:bodyPr/>
        <a:lstStyle/>
        <a:p>
          <a:endParaRPr lang="en-US"/>
        </a:p>
      </dgm:t>
    </dgm:pt>
    <dgm:pt modelId="{533060E1-0364-4B49-9764-821ABB85B420}" type="sibTrans" cxnId="{435DA302-829B-42D8-AA28-3700E4D2A881}">
      <dgm:prSet/>
      <dgm:spPr/>
      <dgm:t>
        <a:bodyPr/>
        <a:lstStyle/>
        <a:p>
          <a:endParaRPr lang="en-US"/>
        </a:p>
      </dgm:t>
    </dgm:pt>
    <dgm:pt modelId="{8BED2A91-28AC-47FF-883C-EB0B87FD1B93}">
      <dgm:prSet/>
      <dgm:spPr/>
      <dgm:t>
        <a:bodyPr/>
        <a:lstStyle/>
        <a:p>
          <a:r>
            <a:rPr lang="en-US"/>
            <a:t>As with other substance use disorders, younger age, male sex, lower educational attainment level, being unemployed, and having lower income are known to increase the risk of OUD</a:t>
          </a:r>
        </a:p>
      </dgm:t>
    </dgm:pt>
    <dgm:pt modelId="{A1D8D01C-2550-4E82-BE2A-E7392761FEE5}" type="parTrans" cxnId="{0C306D98-388E-464F-AE03-5FB4DCF0C04A}">
      <dgm:prSet/>
      <dgm:spPr/>
      <dgm:t>
        <a:bodyPr/>
        <a:lstStyle/>
        <a:p>
          <a:endParaRPr lang="en-US"/>
        </a:p>
      </dgm:t>
    </dgm:pt>
    <dgm:pt modelId="{EDD7FD08-66F2-4E95-9A34-5891B636A9EB}" type="sibTrans" cxnId="{0C306D98-388E-464F-AE03-5FB4DCF0C04A}">
      <dgm:prSet/>
      <dgm:spPr/>
      <dgm:t>
        <a:bodyPr/>
        <a:lstStyle/>
        <a:p>
          <a:endParaRPr lang="en-US"/>
        </a:p>
      </dgm:t>
    </dgm:pt>
    <dgm:pt modelId="{8E3E3765-48A8-4A35-A719-DD74B86E917C}">
      <dgm:prSet/>
      <dgm:spPr/>
      <dgm:t>
        <a:bodyPr/>
        <a:lstStyle/>
        <a:p>
          <a:r>
            <a:rPr lang="en-US" dirty="0"/>
            <a:t>In the USA, the prevalence of opioid use disorder is greater among non-Hispanic White people, Native Americans and Black people than among the Hispanic or Asian American populations</a:t>
          </a:r>
        </a:p>
      </dgm:t>
    </dgm:pt>
    <dgm:pt modelId="{82296549-A772-4332-91A7-7ECB9E7DC75F}" type="parTrans" cxnId="{31826DB7-D9F1-4AD5-8E62-F327AF8934FC}">
      <dgm:prSet/>
      <dgm:spPr/>
      <dgm:t>
        <a:bodyPr/>
        <a:lstStyle/>
        <a:p>
          <a:endParaRPr lang="en-US"/>
        </a:p>
      </dgm:t>
    </dgm:pt>
    <dgm:pt modelId="{DD703762-ADF2-4EAB-91C5-9C7B45D4C4EE}" type="sibTrans" cxnId="{31826DB7-D9F1-4AD5-8E62-F327AF8934FC}">
      <dgm:prSet/>
      <dgm:spPr/>
      <dgm:t>
        <a:bodyPr/>
        <a:lstStyle/>
        <a:p>
          <a:endParaRPr lang="en-US"/>
        </a:p>
      </dgm:t>
    </dgm:pt>
    <dgm:pt modelId="{E0B66287-3F5D-4015-8C1F-4BD1743A300B}" type="pres">
      <dgm:prSet presAssocID="{CD923160-286C-4791-AFDA-6BD88AC1C6BC}" presName="vert0" presStyleCnt="0">
        <dgm:presLayoutVars>
          <dgm:dir/>
          <dgm:animOne val="branch"/>
          <dgm:animLvl val="lvl"/>
        </dgm:presLayoutVars>
      </dgm:prSet>
      <dgm:spPr/>
    </dgm:pt>
    <dgm:pt modelId="{E9FCA032-A12B-47A8-8D8D-4732435090D0}" type="pres">
      <dgm:prSet presAssocID="{027F1090-5C08-497A-BA0F-077D2ADB2E53}" presName="thickLine" presStyleLbl="alignNode1" presStyleIdx="0" presStyleCnt="5"/>
      <dgm:spPr/>
    </dgm:pt>
    <dgm:pt modelId="{B8D4074C-C73D-41F0-A770-7A0B6A58A2AE}" type="pres">
      <dgm:prSet presAssocID="{027F1090-5C08-497A-BA0F-077D2ADB2E53}" presName="horz1" presStyleCnt="0"/>
      <dgm:spPr/>
    </dgm:pt>
    <dgm:pt modelId="{687515E3-3F21-45CA-BA15-5A06EB429B3D}" type="pres">
      <dgm:prSet presAssocID="{027F1090-5C08-497A-BA0F-077D2ADB2E53}" presName="tx1" presStyleLbl="revTx" presStyleIdx="0" presStyleCnt="5"/>
      <dgm:spPr/>
    </dgm:pt>
    <dgm:pt modelId="{F1AF783E-7A13-4159-92D6-67478C090E8D}" type="pres">
      <dgm:prSet presAssocID="{027F1090-5C08-497A-BA0F-077D2ADB2E53}" presName="vert1" presStyleCnt="0"/>
      <dgm:spPr/>
    </dgm:pt>
    <dgm:pt modelId="{5C2CC553-A470-456D-BBBA-263135C8FB15}" type="pres">
      <dgm:prSet presAssocID="{131CC0EF-333A-41BD-BDFE-72F79774B0A5}" presName="thickLine" presStyleLbl="alignNode1" presStyleIdx="1" presStyleCnt="5"/>
      <dgm:spPr/>
    </dgm:pt>
    <dgm:pt modelId="{63A1C45B-3AA1-4166-AD9A-C00F413657A8}" type="pres">
      <dgm:prSet presAssocID="{131CC0EF-333A-41BD-BDFE-72F79774B0A5}" presName="horz1" presStyleCnt="0"/>
      <dgm:spPr/>
    </dgm:pt>
    <dgm:pt modelId="{98F484FA-48CB-4393-914F-4EEB774B129D}" type="pres">
      <dgm:prSet presAssocID="{131CC0EF-333A-41BD-BDFE-72F79774B0A5}" presName="tx1" presStyleLbl="revTx" presStyleIdx="1" presStyleCnt="5"/>
      <dgm:spPr/>
    </dgm:pt>
    <dgm:pt modelId="{DD4A6C37-0AB0-48E1-8004-F6F9B2CB5965}" type="pres">
      <dgm:prSet presAssocID="{131CC0EF-333A-41BD-BDFE-72F79774B0A5}" presName="vert1" presStyleCnt="0"/>
      <dgm:spPr/>
    </dgm:pt>
    <dgm:pt modelId="{2717E637-2FAC-4BD4-BEC2-5B77FD66758D}" type="pres">
      <dgm:prSet presAssocID="{237A63D8-91D3-40B2-9ED5-31839E2195C4}" presName="thickLine" presStyleLbl="alignNode1" presStyleIdx="2" presStyleCnt="5"/>
      <dgm:spPr/>
    </dgm:pt>
    <dgm:pt modelId="{EF5219A2-0828-46E6-8DBB-329A27DE7687}" type="pres">
      <dgm:prSet presAssocID="{237A63D8-91D3-40B2-9ED5-31839E2195C4}" presName="horz1" presStyleCnt="0"/>
      <dgm:spPr/>
    </dgm:pt>
    <dgm:pt modelId="{27425DF0-AE20-47D1-AB0C-150226545B30}" type="pres">
      <dgm:prSet presAssocID="{237A63D8-91D3-40B2-9ED5-31839E2195C4}" presName="tx1" presStyleLbl="revTx" presStyleIdx="2" presStyleCnt="5"/>
      <dgm:spPr/>
    </dgm:pt>
    <dgm:pt modelId="{BD27348E-EBC8-41AD-A823-EBC3188D772F}" type="pres">
      <dgm:prSet presAssocID="{237A63D8-91D3-40B2-9ED5-31839E2195C4}" presName="vert1" presStyleCnt="0"/>
      <dgm:spPr/>
    </dgm:pt>
    <dgm:pt modelId="{6232353A-3F8B-4C64-BC40-36AAAC4CAE4F}" type="pres">
      <dgm:prSet presAssocID="{8BED2A91-28AC-47FF-883C-EB0B87FD1B93}" presName="thickLine" presStyleLbl="alignNode1" presStyleIdx="3" presStyleCnt="5"/>
      <dgm:spPr/>
    </dgm:pt>
    <dgm:pt modelId="{2B00B901-313F-4B88-8B29-619DBCBD3409}" type="pres">
      <dgm:prSet presAssocID="{8BED2A91-28AC-47FF-883C-EB0B87FD1B93}" presName="horz1" presStyleCnt="0"/>
      <dgm:spPr/>
    </dgm:pt>
    <dgm:pt modelId="{3D9CCF27-FBF7-4A89-A328-AFDF7E1BD532}" type="pres">
      <dgm:prSet presAssocID="{8BED2A91-28AC-47FF-883C-EB0B87FD1B93}" presName="tx1" presStyleLbl="revTx" presStyleIdx="3" presStyleCnt="5"/>
      <dgm:spPr/>
    </dgm:pt>
    <dgm:pt modelId="{6B2FB6CC-01CD-47F1-B9FB-2155DB0F9F11}" type="pres">
      <dgm:prSet presAssocID="{8BED2A91-28AC-47FF-883C-EB0B87FD1B93}" presName="vert1" presStyleCnt="0"/>
      <dgm:spPr/>
    </dgm:pt>
    <dgm:pt modelId="{91F658C0-9031-4F01-9F0E-870F4CE74772}" type="pres">
      <dgm:prSet presAssocID="{8E3E3765-48A8-4A35-A719-DD74B86E917C}" presName="thickLine" presStyleLbl="alignNode1" presStyleIdx="4" presStyleCnt="5"/>
      <dgm:spPr/>
    </dgm:pt>
    <dgm:pt modelId="{328DC2E6-3931-46CE-8CBB-2FD704E471E2}" type="pres">
      <dgm:prSet presAssocID="{8E3E3765-48A8-4A35-A719-DD74B86E917C}" presName="horz1" presStyleCnt="0"/>
      <dgm:spPr/>
    </dgm:pt>
    <dgm:pt modelId="{0AEE0894-8445-45F7-8562-D99CA2F47773}" type="pres">
      <dgm:prSet presAssocID="{8E3E3765-48A8-4A35-A719-DD74B86E917C}" presName="tx1" presStyleLbl="revTx" presStyleIdx="4" presStyleCnt="5"/>
      <dgm:spPr/>
    </dgm:pt>
    <dgm:pt modelId="{222D6126-1777-4A85-9C1F-E46450801B8F}" type="pres">
      <dgm:prSet presAssocID="{8E3E3765-48A8-4A35-A719-DD74B86E917C}" presName="vert1" presStyleCnt="0"/>
      <dgm:spPr/>
    </dgm:pt>
  </dgm:ptLst>
  <dgm:cxnLst>
    <dgm:cxn modelId="{435DA302-829B-42D8-AA28-3700E4D2A881}" srcId="{CD923160-286C-4791-AFDA-6BD88AC1C6BC}" destId="{237A63D8-91D3-40B2-9ED5-31839E2195C4}" srcOrd="2" destOrd="0" parTransId="{66C82F18-DAEF-4452-9BC2-034F9A5AFDD0}" sibTransId="{533060E1-0364-4B49-9764-821ABB85B420}"/>
    <dgm:cxn modelId="{B1591E21-E582-4DC5-9C68-694B91DF63AE}" type="presOf" srcId="{8BED2A91-28AC-47FF-883C-EB0B87FD1B93}" destId="{3D9CCF27-FBF7-4A89-A328-AFDF7E1BD532}" srcOrd="0" destOrd="0" presId="urn:microsoft.com/office/officeart/2008/layout/LinedList"/>
    <dgm:cxn modelId="{9EEAFC24-15E3-4C00-9BC8-EA31FF950D1A}" type="presOf" srcId="{8E3E3765-48A8-4A35-A719-DD74B86E917C}" destId="{0AEE0894-8445-45F7-8562-D99CA2F47773}" srcOrd="0" destOrd="0" presId="urn:microsoft.com/office/officeart/2008/layout/LinedList"/>
    <dgm:cxn modelId="{81C49040-2B13-4787-98F1-42DB2FAFA959}" type="presOf" srcId="{CD923160-286C-4791-AFDA-6BD88AC1C6BC}" destId="{E0B66287-3F5D-4015-8C1F-4BD1743A300B}" srcOrd="0" destOrd="0" presId="urn:microsoft.com/office/officeart/2008/layout/LinedList"/>
    <dgm:cxn modelId="{093B3C91-8914-443F-9E81-89174ED4B6DC}" type="presOf" srcId="{027F1090-5C08-497A-BA0F-077D2ADB2E53}" destId="{687515E3-3F21-45CA-BA15-5A06EB429B3D}" srcOrd="0" destOrd="0" presId="urn:microsoft.com/office/officeart/2008/layout/LinedList"/>
    <dgm:cxn modelId="{0C306D98-388E-464F-AE03-5FB4DCF0C04A}" srcId="{CD923160-286C-4791-AFDA-6BD88AC1C6BC}" destId="{8BED2A91-28AC-47FF-883C-EB0B87FD1B93}" srcOrd="3" destOrd="0" parTransId="{A1D8D01C-2550-4E82-BE2A-E7392761FEE5}" sibTransId="{EDD7FD08-66F2-4E95-9A34-5891B636A9EB}"/>
    <dgm:cxn modelId="{31826DB7-D9F1-4AD5-8E62-F327AF8934FC}" srcId="{CD923160-286C-4791-AFDA-6BD88AC1C6BC}" destId="{8E3E3765-48A8-4A35-A719-DD74B86E917C}" srcOrd="4" destOrd="0" parTransId="{82296549-A772-4332-91A7-7ECB9E7DC75F}" sibTransId="{DD703762-ADF2-4EAB-91C5-9C7B45D4C4EE}"/>
    <dgm:cxn modelId="{A690E7C7-5899-4879-AD59-818E216139EC}" srcId="{CD923160-286C-4791-AFDA-6BD88AC1C6BC}" destId="{027F1090-5C08-497A-BA0F-077D2ADB2E53}" srcOrd="0" destOrd="0" parTransId="{65F67597-FEFF-4764-85B9-E9AD3BF2DA9A}" sibTransId="{91DB01E6-401D-4827-BA1E-B0B7B773D24A}"/>
    <dgm:cxn modelId="{43BFB1D5-2602-4FB0-84ED-B8639CE6AEFF}" type="presOf" srcId="{237A63D8-91D3-40B2-9ED5-31839E2195C4}" destId="{27425DF0-AE20-47D1-AB0C-150226545B30}" srcOrd="0" destOrd="0" presId="urn:microsoft.com/office/officeart/2008/layout/LinedList"/>
    <dgm:cxn modelId="{166959E2-D2FA-46D2-B852-C2D7D839FC2F}" type="presOf" srcId="{131CC0EF-333A-41BD-BDFE-72F79774B0A5}" destId="{98F484FA-48CB-4393-914F-4EEB774B129D}" srcOrd="0" destOrd="0" presId="urn:microsoft.com/office/officeart/2008/layout/LinedList"/>
    <dgm:cxn modelId="{C058BEFB-AA3D-4B3B-A158-387BEFDF65CF}" srcId="{CD923160-286C-4791-AFDA-6BD88AC1C6BC}" destId="{131CC0EF-333A-41BD-BDFE-72F79774B0A5}" srcOrd="1" destOrd="0" parTransId="{46E6C287-9AB0-45BD-B647-4516C06255B6}" sibTransId="{9D93D243-869F-48EF-9642-DC442289F2D4}"/>
    <dgm:cxn modelId="{E6A0D541-FDED-4B99-8E30-DCCDFEACDD63}" type="presParOf" srcId="{E0B66287-3F5D-4015-8C1F-4BD1743A300B}" destId="{E9FCA032-A12B-47A8-8D8D-4732435090D0}" srcOrd="0" destOrd="0" presId="urn:microsoft.com/office/officeart/2008/layout/LinedList"/>
    <dgm:cxn modelId="{0FEA9760-72D6-4D2B-84A9-0436CF43E7AA}" type="presParOf" srcId="{E0B66287-3F5D-4015-8C1F-4BD1743A300B}" destId="{B8D4074C-C73D-41F0-A770-7A0B6A58A2AE}" srcOrd="1" destOrd="0" presId="urn:microsoft.com/office/officeart/2008/layout/LinedList"/>
    <dgm:cxn modelId="{1999EEBD-0356-4DDB-AA45-C4F94B981443}" type="presParOf" srcId="{B8D4074C-C73D-41F0-A770-7A0B6A58A2AE}" destId="{687515E3-3F21-45CA-BA15-5A06EB429B3D}" srcOrd="0" destOrd="0" presId="urn:microsoft.com/office/officeart/2008/layout/LinedList"/>
    <dgm:cxn modelId="{1DBFC762-A511-4A8F-A3C6-DF3255B757E7}" type="presParOf" srcId="{B8D4074C-C73D-41F0-A770-7A0B6A58A2AE}" destId="{F1AF783E-7A13-4159-92D6-67478C090E8D}" srcOrd="1" destOrd="0" presId="urn:microsoft.com/office/officeart/2008/layout/LinedList"/>
    <dgm:cxn modelId="{2F87A822-AC2F-4E91-9F99-91F64976A03D}" type="presParOf" srcId="{E0B66287-3F5D-4015-8C1F-4BD1743A300B}" destId="{5C2CC553-A470-456D-BBBA-263135C8FB15}" srcOrd="2" destOrd="0" presId="urn:microsoft.com/office/officeart/2008/layout/LinedList"/>
    <dgm:cxn modelId="{A6F0CF87-1DB1-457D-AE4A-3E3D7177FB57}" type="presParOf" srcId="{E0B66287-3F5D-4015-8C1F-4BD1743A300B}" destId="{63A1C45B-3AA1-4166-AD9A-C00F413657A8}" srcOrd="3" destOrd="0" presId="urn:microsoft.com/office/officeart/2008/layout/LinedList"/>
    <dgm:cxn modelId="{E8166D43-3F3F-457E-88E5-583320F72C19}" type="presParOf" srcId="{63A1C45B-3AA1-4166-AD9A-C00F413657A8}" destId="{98F484FA-48CB-4393-914F-4EEB774B129D}" srcOrd="0" destOrd="0" presId="urn:microsoft.com/office/officeart/2008/layout/LinedList"/>
    <dgm:cxn modelId="{5AA46197-DFEA-4F17-B2F1-3A88863532EE}" type="presParOf" srcId="{63A1C45B-3AA1-4166-AD9A-C00F413657A8}" destId="{DD4A6C37-0AB0-48E1-8004-F6F9B2CB5965}" srcOrd="1" destOrd="0" presId="urn:microsoft.com/office/officeart/2008/layout/LinedList"/>
    <dgm:cxn modelId="{043D570F-36C5-454C-A46A-2A20C524B9F4}" type="presParOf" srcId="{E0B66287-3F5D-4015-8C1F-4BD1743A300B}" destId="{2717E637-2FAC-4BD4-BEC2-5B77FD66758D}" srcOrd="4" destOrd="0" presId="urn:microsoft.com/office/officeart/2008/layout/LinedList"/>
    <dgm:cxn modelId="{87B20615-0A03-429D-8709-DC85169DC9D5}" type="presParOf" srcId="{E0B66287-3F5D-4015-8C1F-4BD1743A300B}" destId="{EF5219A2-0828-46E6-8DBB-329A27DE7687}" srcOrd="5" destOrd="0" presId="urn:microsoft.com/office/officeart/2008/layout/LinedList"/>
    <dgm:cxn modelId="{E50D233A-097D-4308-B7C4-FF080B519513}" type="presParOf" srcId="{EF5219A2-0828-46E6-8DBB-329A27DE7687}" destId="{27425DF0-AE20-47D1-AB0C-150226545B30}" srcOrd="0" destOrd="0" presId="urn:microsoft.com/office/officeart/2008/layout/LinedList"/>
    <dgm:cxn modelId="{AFD4DBE9-A5CA-4F41-877C-030B8ABADE1C}" type="presParOf" srcId="{EF5219A2-0828-46E6-8DBB-329A27DE7687}" destId="{BD27348E-EBC8-41AD-A823-EBC3188D772F}" srcOrd="1" destOrd="0" presId="urn:microsoft.com/office/officeart/2008/layout/LinedList"/>
    <dgm:cxn modelId="{61F482DE-4A5D-4436-ADFD-A7C5A8D6D967}" type="presParOf" srcId="{E0B66287-3F5D-4015-8C1F-4BD1743A300B}" destId="{6232353A-3F8B-4C64-BC40-36AAAC4CAE4F}" srcOrd="6" destOrd="0" presId="urn:microsoft.com/office/officeart/2008/layout/LinedList"/>
    <dgm:cxn modelId="{233662AC-CD36-4C95-A3FA-26CE5E1C96DC}" type="presParOf" srcId="{E0B66287-3F5D-4015-8C1F-4BD1743A300B}" destId="{2B00B901-313F-4B88-8B29-619DBCBD3409}" srcOrd="7" destOrd="0" presId="urn:microsoft.com/office/officeart/2008/layout/LinedList"/>
    <dgm:cxn modelId="{2B6252FC-6364-4E69-ABEC-F7E3C07810C8}" type="presParOf" srcId="{2B00B901-313F-4B88-8B29-619DBCBD3409}" destId="{3D9CCF27-FBF7-4A89-A328-AFDF7E1BD532}" srcOrd="0" destOrd="0" presId="urn:microsoft.com/office/officeart/2008/layout/LinedList"/>
    <dgm:cxn modelId="{E737F2AA-1C26-41B3-90E1-960F134F3DFA}" type="presParOf" srcId="{2B00B901-313F-4B88-8B29-619DBCBD3409}" destId="{6B2FB6CC-01CD-47F1-B9FB-2155DB0F9F11}" srcOrd="1" destOrd="0" presId="urn:microsoft.com/office/officeart/2008/layout/LinedList"/>
    <dgm:cxn modelId="{71A80AB9-A455-44E7-8A5C-B4A1029BE1F4}" type="presParOf" srcId="{E0B66287-3F5D-4015-8C1F-4BD1743A300B}" destId="{91F658C0-9031-4F01-9F0E-870F4CE74772}" srcOrd="8" destOrd="0" presId="urn:microsoft.com/office/officeart/2008/layout/LinedList"/>
    <dgm:cxn modelId="{56C59099-3441-462A-A727-5EB780E53355}" type="presParOf" srcId="{E0B66287-3F5D-4015-8C1F-4BD1743A300B}" destId="{328DC2E6-3931-46CE-8CBB-2FD704E471E2}" srcOrd="9" destOrd="0" presId="urn:microsoft.com/office/officeart/2008/layout/LinedList"/>
    <dgm:cxn modelId="{178081BB-BA71-4031-9C9B-4249D48B712E}" type="presParOf" srcId="{328DC2E6-3931-46CE-8CBB-2FD704E471E2}" destId="{0AEE0894-8445-45F7-8562-D99CA2F47773}" srcOrd="0" destOrd="0" presId="urn:microsoft.com/office/officeart/2008/layout/LinedList"/>
    <dgm:cxn modelId="{FD83DD24-6356-48BD-AA52-56CC2D0EFAB7}" type="presParOf" srcId="{328DC2E6-3931-46CE-8CBB-2FD704E471E2}" destId="{222D6126-1777-4A85-9C1F-E46450801B8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55E6BA6-BE0B-493D-BFCF-7D261B174051}" type="doc">
      <dgm:prSet loTypeId="urn:microsoft.com/office/officeart/2005/8/layout/vList2" loCatId="list" qsTypeId="urn:microsoft.com/office/officeart/2005/8/quickstyle/simple1#3" qsCatId="simple" csTypeId="urn:microsoft.com/office/officeart/2005/8/colors/colorful5#2" csCatId="colorful" phldr="1"/>
      <dgm:spPr/>
      <dgm:t>
        <a:bodyPr/>
        <a:lstStyle/>
        <a:p>
          <a:endParaRPr lang="en-US"/>
        </a:p>
      </dgm:t>
    </dgm:pt>
    <dgm:pt modelId="{282F4009-BF13-4D71-8BA6-FAA7164EC2F4}">
      <dgm:prSet/>
      <dgm:spPr/>
      <dgm:t>
        <a:bodyPr/>
        <a:lstStyle/>
        <a:p>
          <a:r>
            <a:rPr lang="en-US" b="0" i="0"/>
            <a:t>Access to treatment with regards to race/ethnicity</a:t>
          </a:r>
          <a:endParaRPr lang="en-US"/>
        </a:p>
      </dgm:t>
    </dgm:pt>
    <dgm:pt modelId="{86E81B5C-EB45-4448-8E6B-570430A33693}" type="parTrans" cxnId="{9EB46C50-7576-416F-94C7-A9F4231F98C8}">
      <dgm:prSet/>
      <dgm:spPr/>
      <dgm:t>
        <a:bodyPr/>
        <a:lstStyle/>
        <a:p>
          <a:endParaRPr lang="en-US"/>
        </a:p>
      </dgm:t>
    </dgm:pt>
    <dgm:pt modelId="{7ED0B67E-4155-498B-BFE8-23B438E7C545}" type="sibTrans" cxnId="{9EB46C50-7576-416F-94C7-A9F4231F98C8}">
      <dgm:prSet/>
      <dgm:spPr/>
      <dgm:t>
        <a:bodyPr/>
        <a:lstStyle/>
        <a:p>
          <a:endParaRPr lang="en-US"/>
        </a:p>
      </dgm:t>
    </dgm:pt>
    <dgm:pt modelId="{8B513E26-AD54-4830-92BE-6EB1711C965E}">
      <dgm:prSet/>
      <dgm:spPr/>
      <dgm:t>
        <a:bodyPr/>
        <a:lstStyle/>
        <a:p>
          <a:r>
            <a:rPr lang="en-US" b="0" i="0"/>
            <a:t>Access to treatment with regards to age</a:t>
          </a:r>
          <a:endParaRPr lang="en-US"/>
        </a:p>
      </dgm:t>
    </dgm:pt>
    <dgm:pt modelId="{BFD68245-F7A1-440F-9576-7C4B552839FB}" type="parTrans" cxnId="{84C8BA5B-6939-4374-9E1B-E14700DF8A06}">
      <dgm:prSet/>
      <dgm:spPr/>
      <dgm:t>
        <a:bodyPr/>
        <a:lstStyle/>
        <a:p>
          <a:endParaRPr lang="en-US"/>
        </a:p>
      </dgm:t>
    </dgm:pt>
    <dgm:pt modelId="{4C28718D-CFC2-42CB-9C14-F9E53DA8C504}" type="sibTrans" cxnId="{84C8BA5B-6939-4374-9E1B-E14700DF8A06}">
      <dgm:prSet/>
      <dgm:spPr/>
      <dgm:t>
        <a:bodyPr/>
        <a:lstStyle/>
        <a:p>
          <a:endParaRPr lang="en-US"/>
        </a:p>
      </dgm:t>
    </dgm:pt>
    <dgm:pt modelId="{7F461752-A5B5-48B1-BB80-DB475EE0CE6E}">
      <dgm:prSet/>
      <dgm:spPr/>
      <dgm:t>
        <a:bodyPr/>
        <a:lstStyle/>
        <a:p>
          <a:r>
            <a:rPr lang="en-US" b="0" i="0"/>
            <a:t>Geographic health disparities</a:t>
          </a:r>
          <a:endParaRPr lang="en-US"/>
        </a:p>
      </dgm:t>
    </dgm:pt>
    <dgm:pt modelId="{0FD6667C-FF8E-4486-8660-6E2D0EF36BA4}" type="parTrans" cxnId="{32871619-2787-44AC-BB38-739883E74A78}">
      <dgm:prSet/>
      <dgm:spPr/>
      <dgm:t>
        <a:bodyPr/>
        <a:lstStyle/>
        <a:p>
          <a:endParaRPr lang="en-US"/>
        </a:p>
      </dgm:t>
    </dgm:pt>
    <dgm:pt modelId="{FC849588-13B5-48A4-88B3-BDE16CB98563}" type="sibTrans" cxnId="{32871619-2787-44AC-BB38-739883E74A78}">
      <dgm:prSet/>
      <dgm:spPr/>
      <dgm:t>
        <a:bodyPr/>
        <a:lstStyle/>
        <a:p>
          <a:endParaRPr lang="en-US"/>
        </a:p>
      </dgm:t>
    </dgm:pt>
    <dgm:pt modelId="{6E2C4B3B-C4A7-4F6D-BF89-C5657CCEF2A8}" type="pres">
      <dgm:prSet presAssocID="{755E6BA6-BE0B-493D-BFCF-7D261B174051}" presName="linear" presStyleCnt="0">
        <dgm:presLayoutVars>
          <dgm:animLvl val="lvl"/>
          <dgm:resizeHandles val="exact"/>
        </dgm:presLayoutVars>
      </dgm:prSet>
      <dgm:spPr/>
    </dgm:pt>
    <dgm:pt modelId="{930C26BA-7E61-437D-80C6-F73184ABF7EC}" type="pres">
      <dgm:prSet presAssocID="{282F4009-BF13-4D71-8BA6-FAA7164EC2F4}" presName="parentText" presStyleLbl="node1" presStyleIdx="0" presStyleCnt="3">
        <dgm:presLayoutVars>
          <dgm:chMax val="0"/>
          <dgm:bulletEnabled val="1"/>
        </dgm:presLayoutVars>
      </dgm:prSet>
      <dgm:spPr/>
    </dgm:pt>
    <dgm:pt modelId="{7FC369A2-49D4-4B59-8147-3985740BF0BC}" type="pres">
      <dgm:prSet presAssocID="{7ED0B67E-4155-498B-BFE8-23B438E7C545}" presName="spacer" presStyleCnt="0"/>
      <dgm:spPr/>
    </dgm:pt>
    <dgm:pt modelId="{EFC01075-CA7C-4FA8-AD94-A719143B2ACC}" type="pres">
      <dgm:prSet presAssocID="{8B513E26-AD54-4830-92BE-6EB1711C965E}" presName="parentText" presStyleLbl="node1" presStyleIdx="1" presStyleCnt="3">
        <dgm:presLayoutVars>
          <dgm:chMax val="0"/>
          <dgm:bulletEnabled val="1"/>
        </dgm:presLayoutVars>
      </dgm:prSet>
      <dgm:spPr/>
    </dgm:pt>
    <dgm:pt modelId="{2D8572DD-AB91-4C38-9B9F-9BDC00D3DE9F}" type="pres">
      <dgm:prSet presAssocID="{4C28718D-CFC2-42CB-9C14-F9E53DA8C504}" presName="spacer" presStyleCnt="0"/>
      <dgm:spPr/>
    </dgm:pt>
    <dgm:pt modelId="{534EDAC9-72F0-451D-8FC4-919632FD958E}" type="pres">
      <dgm:prSet presAssocID="{7F461752-A5B5-48B1-BB80-DB475EE0CE6E}" presName="parentText" presStyleLbl="node1" presStyleIdx="2" presStyleCnt="3">
        <dgm:presLayoutVars>
          <dgm:chMax val="0"/>
          <dgm:bulletEnabled val="1"/>
        </dgm:presLayoutVars>
      </dgm:prSet>
      <dgm:spPr/>
    </dgm:pt>
  </dgm:ptLst>
  <dgm:cxnLst>
    <dgm:cxn modelId="{32871619-2787-44AC-BB38-739883E74A78}" srcId="{755E6BA6-BE0B-493D-BFCF-7D261B174051}" destId="{7F461752-A5B5-48B1-BB80-DB475EE0CE6E}" srcOrd="2" destOrd="0" parTransId="{0FD6667C-FF8E-4486-8660-6E2D0EF36BA4}" sibTransId="{FC849588-13B5-48A4-88B3-BDE16CB98563}"/>
    <dgm:cxn modelId="{49F7F123-7DCC-468B-98EE-674DEA8B1A0D}" type="presOf" srcId="{282F4009-BF13-4D71-8BA6-FAA7164EC2F4}" destId="{930C26BA-7E61-437D-80C6-F73184ABF7EC}" srcOrd="0" destOrd="0" presId="urn:microsoft.com/office/officeart/2005/8/layout/vList2"/>
    <dgm:cxn modelId="{B72B3330-A29A-457B-8157-0F3A5B46A61E}" type="presOf" srcId="{755E6BA6-BE0B-493D-BFCF-7D261B174051}" destId="{6E2C4B3B-C4A7-4F6D-BF89-C5657CCEF2A8}" srcOrd="0" destOrd="0" presId="urn:microsoft.com/office/officeart/2005/8/layout/vList2"/>
    <dgm:cxn modelId="{84C8BA5B-6939-4374-9E1B-E14700DF8A06}" srcId="{755E6BA6-BE0B-493D-BFCF-7D261B174051}" destId="{8B513E26-AD54-4830-92BE-6EB1711C965E}" srcOrd="1" destOrd="0" parTransId="{BFD68245-F7A1-440F-9576-7C4B552839FB}" sibTransId="{4C28718D-CFC2-42CB-9C14-F9E53DA8C504}"/>
    <dgm:cxn modelId="{9EB46C50-7576-416F-94C7-A9F4231F98C8}" srcId="{755E6BA6-BE0B-493D-BFCF-7D261B174051}" destId="{282F4009-BF13-4D71-8BA6-FAA7164EC2F4}" srcOrd="0" destOrd="0" parTransId="{86E81B5C-EB45-4448-8E6B-570430A33693}" sibTransId="{7ED0B67E-4155-498B-BFE8-23B438E7C545}"/>
    <dgm:cxn modelId="{A591DE98-F39B-4CB6-B1F8-EA07ABADDFD3}" type="presOf" srcId="{8B513E26-AD54-4830-92BE-6EB1711C965E}" destId="{EFC01075-CA7C-4FA8-AD94-A719143B2ACC}" srcOrd="0" destOrd="0" presId="urn:microsoft.com/office/officeart/2005/8/layout/vList2"/>
    <dgm:cxn modelId="{A0A9ABB1-50F9-446E-B49B-05C1C906D3C6}" type="presOf" srcId="{7F461752-A5B5-48B1-BB80-DB475EE0CE6E}" destId="{534EDAC9-72F0-451D-8FC4-919632FD958E}" srcOrd="0" destOrd="0" presId="urn:microsoft.com/office/officeart/2005/8/layout/vList2"/>
    <dgm:cxn modelId="{C1CCC8E3-09B4-419D-8E16-F9D3E293F9ED}" type="presParOf" srcId="{6E2C4B3B-C4A7-4F6D-BF89-C5657CCEF2A8}" destId="{930C26BA-7E61-437D-80C6-F73184ABF7EC}" srcOrd="0" destOrd="0" presId="urn:microsoft.com/office/officeart/2005/8/layout/vList2"/>
    <dgm:cxn modelId="{587BD524-BAE2-4EAD-8C43-45B4FD4F9818}" type="presParOf" srcId="{6E2C4B3B-C4A7-4F6D-BF89-C5657CCEF2A8}" destId="{7FC369A2-49D4-4B59-8147-3985740BF0BC}" srcOrd="1" destOrd="0" presId="urn:microsoft.com/office/officeart/2005/8/layout/vList2"/>
    <dgm:cxn modelId="{B4C67AB4-4DFE-489E-AC1F-70A61C439610}" type="presParOf" srcId="{6E2C4B3B-C4A7-4F6D-BF89-C5657CCEF2A8}" destId="{EFC01075-CA7C-4FA8-AD94-A719143B2ACC}" srcOrd="2" destOrd="0" presId="urn:microsoft.com/office/officeart/2005/8/layout/vList2"/>
    <dgm:cxn modelId="{ABA72803-210A-4EFF-B86B-D38B23842253}" type="presParOf" srcId="{6E2C4B3B-C4A7-4F6D-BF89-C5657CCEF2A8}" destId="{2D8572DD-AB91-4C38-9B9F-9BDC00D3DE9F}" srcOrd="3" destOrd="0" presId="urn:microsoft.com/office/officeart/2005/8/layout/vList2"/>
    <dgm:cxn modelId="{80D012EE-A3F1-4D99-85D8-F43C16B93973}" type="presParOf" srcId="{6E2C4B3B-C4A7-4F6D-BF89-C5657CCEF2A8}" destId="{534EDAC9-72F0-451D-8FC4-919632FD958E}"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48796F0-B2EE-4AC7-9FFC-DF7B0B1F10D3}" type="doc">
      <dgm:prSet loTypeId="urn:microsoft.com/office/officeart/2005/8/layout/hierarchy1" loCatId="hierarchy" qsTypeId="urn:microsoft.com/office/officeart/2005/8/quickstyle/simple1#4" qsCatId="simple" csTypeId="urn:microsoft.com/office/officeart/2005/8/colors/accent0_3#1" csCatId="mainScheme" phldr="1"/>
      <dgm:spPr/>
      <dgm:t>
        <a:bodyPr/>
        <a:lstStyle/>
        <a:p>
          <a:endParaRPr lang="en-US"/>
        </a:p>
      </dgm:t>
    </dgm:pt>
    <dgm:pt modelId="{096C0465-F8BF-43FB-ADE8-B738AD146944}">
      <dgm:prSet/>
      <dgm:spPr/>
      <dgm:t>
        <a:bodyPr/>
        <a:lstStyle/>
        <a:p>
          <a:r>
            <a:rPr lang="en-US"/>
            <a:t>What can I prescribe safely to treat his acute pain over the next few days? </a:t>
          </a:r>
        </a:p>
      </dgm:t>
    </dgm:pt>
    <dgm:pt modelId="{8A55AA5C-B609-44E9-85D9-B140642646E1}" type="parTrans" cxnId="{07DA1F56-B6C2-4DEA-8735-D1D350C7F130}">
      <dgm:prSet/>
      <dgm:spPr/>
      <dgm:t>
        <a:bodyPr/>
        <a:lstStyle/>
        <a:p>
          <a:endParaRPr lang="en-US"/>
        </a:p>
      </dgm:t>
    </dgm:pt>
    <dgm:pt modelId="{CDA01D52-13DB-4DF3-8868-EF00FC69B13E}" type="sibTrans" cxnId="{07DA1F56-B6C2-4DEA-8735-D1D350C7F130}">
      <dgm:prSet/>
      <dgm:spPr/>
      <dgm:t>
        <a:bodyPr/>
        <a:lstStyle/>
        <a:p>
          <a:endParaRPr lang="en-US"/>
        </a:p>
      </dgm:t>
    </dgm:pt>
    <dgm:pt modelId="{6B061912-B547-4912-B49D-C036D2EE6BE4}">
      <dgm:prSet/>
      <dgm:spPr/>
      <dgm:t>
        <a:bodyPr/>
        <a:lstStyle/>
        <a:p>
          <a:r>
            <a:rPr lang="en-US" dirty="0"/>
            <a:t>What should I tell him to do about his buprenorphine/naloxone regimen? </a:t>
          </a:r>
        </a:p>
      </dgm:t>
    </dgm:pt>
    <dgm:pt modelId="{92260B67-1595-4642-A56E-820DF88E7864}" type="parTrans" cxnId="{F3C7589C-8E91-4BE2-8F96-5D72698B04C0}">
      <dgm:prSet/>
      <dgm:spPr/>
      <dgm:t>
        <a:bodyPr/>
        <a:lstStyle/>
        <a:p>
          <a:endParaRPr lang="en-US"/>
        </a:p>
      </dgm:t>
    </dgm:pt>
    <dgm:pt modelId="{CBC5484D-6F81-437C-A53A-42E26D4D64B0}" type="sibTrans" cxnId="{F3C7589C-8E91-4BE2-8F96-5D72698B04C0}">
      <dgm:prSet/>
      <dgm:spPr/>
      <dgm:t>
        <a:bodyPr/>
        <a:lstStyle/>
        <a:p>
          <a:endParaRPr lang="en-US"/>
        </a:p>
      </dgm:t>
    </dgm:pt>
    <dgm:pt modelId="{2D7105F7-A906-4A5C-9AFB-476A27995CD4}" type="pres">
      <dgm:prSet presAssocID="{548796F0-B2EE-4AC7-9FFC-DF7B0B1F10D3}" presName="hierChild1" presStyleCnt="0">
        <dgm:presLayoutVars>
          <dgm:chPref val="1"/>
          <dgm:dir/>
          <dgm:animOne val="branch"/>
          <dgm:animLvl val="lvl"/>
          <dgm:resizeHandles/>
        </dgm:presLayoutVars>
      </dgm:prSet>
      <dgm:spPr/>
    </dgm:pt>
    <dgm:pt modelId="{168AF48D-94A0-44F5-A7E0-BA26CF25EA0D}" type="pres">
      <dgm:prSet presAssocID="{096C0465-F8BF-43FB-ADE8-B738AD146944}" presName="hierRoot1" presStyleCnt="0"/>
      <dgm:spPr/>
    </dgm:pt>
    <dgm:pt modelId="{DA53EBCE-7709-44CD-84B4-CA9B671DF2BF}" type="pres">
      <dgm:prSet presAssocID="{096C0465-F8BF-43FB-ADE8-B738AD146944}" presName="composite" presStyleCnt="0"/>
      <dgm:spPr/>
    </dgm:pt>
    <dgm:pt modelId="{542067DC-E6A6-43EF-A6A6-DFD7BE2E36FC}" type="pres">
      <dgm:prSet presAssocID="{096C0465-F8BF-43FB-ADE8-B738AD146944}" presName="background" presStyleLbl="node0" presStyleIdx="0" presStyleCnt="2"/>
      <dgm:spPr/>
    </dgm:pt>
    <dgm:pt modelId="{CEDC5785-B843-4F0F-A2DE-3BD9B754A17E}" type="pres">
      <dgm:prSet presAssocID="{096C0465-F8BF-43FB-ADE8-B738AD146944}" presName="text" presStyleLbl="fgAcc0" presStyleIdx="0" presStyleCnt="2">
        <dgm:presLayoutVars>
          <dgm:chPref val="3"/>
        </dgm:presLayoutVars>
      </dgm:prSet>
      <dgm:spPr/>
    </dgm:pt>
    <dgm:pt modelId="{E83358E7-9BCB-4735-A099-D5FB48C9C463}" type="pres">
      <dgm:prSet presAssocID="{096C0465-F8BF-43FB-ADE8-B738AD146944}" presName="hierChild2" presStyleCnt="0"/>
      <dgm:spPr/>
    </dgm:pt>
    <dgm:pt modelId="{2BC90132-DA34-4F3A-9253-3D4186D7B37E}" type="pres">
      <dgm:prSet presAssocID="{6B061912-B547-4912-B49D-C036D2EE6BE4}" presName="hierRoot1" presStyleCnt="0"/>
      <dgm:spPr/>
    </dgm:pt>
    <dgm:pt modelId="{D698236C-3D3B-4D59-9B87-5235FF033A78}" type="pres">
      <dgm:prSet presAssocID="{6B061912-B547-4912-B49D-C036D2EE6BE4}" presName="composite" presStyleCnt="0"/>
      <dgm:spPr/>
    </dgm:pt>
    <dgm:pt modelId="{67D322F9-937B-468F-B2A5-0EA8A312D91B}" type="pres">
      <dgm:prSet presAssocID="{6B061912-B547-4912-B49D-C036D2EE6BE4}" presName="background" presStyleLbl="node0" presStyleIdx="1" presStyleCnt="2"/>
      <dgm:spPr/>
    </dgm:pt>
    <dgm:pt modelId="{E228B9AE-BBF2-4C1A-98C1-47BF7ACD90D1}" type="pres">
      <dgm:prSet presAssocID="{6B061912-B547-4912-B49D-C036D2EE6BE4}" presName="text" presStyleLbl="fgAcc0" presStyleIdx="1" presStyleCnt="2">
        <dgm:presLayoutVars>
          <dgm:chPref val="3"/>
        </dgm:presLayoutVars>
      </dgm:prSet>
      <dgm:spPr/>
    </dgm:pt>
    <dgm:pt modelId="{BAD70EA0-2362-4633-B47C-8F93008E40E3}" type="pres">
      <dgm:prSet presAssocID="{6B061912-B547-4912-B49D-C036D2EE6BE4}" presName="hierChild2" presStyleCnt="0"/>
      <dgm:spPr/>
    </dgm:pt>
  </dgm:ptLst>
  <dgm:cxnLst>
    <dgm:cxn modelId="{07DA1F56-B6C2-4DEA-8735-D1D350C7F130}" srcId="{548796F0-B2EE-4AC7-9FFC-DF7B0B1F10D3}" destId="{096C0465-F8BF-43FB-ADE8-B738AD146944}" srcOrd="0" destOrd="0" parTransId="{8A55AA5C-B609-44E9-85D9-B140642646E1}" sibTransId="{CDA01D52-13DB-4DF3-8868-EF00FC69B13E}"/>
    <dgm:cxn modelId="{FF55E85A-4E3C-4425-A9C0-6D00001AF880}" type="presOf" srcId="{6B061912-B547-4912-B49D-C036D2EE6BE4}" destId="{E228B9AE-BBF2-4C1A-98C1-47BF7ACD90D1}" srcOrd="0" destOrd="0" presId="urn:microsoft.com/office/officeart/2005/8/layout/hierarchy1"/>
    <dgm:cxn modelId="{F3C7589C-8E91-4BE2-8F96-5D72698B04C0}" srcId="{548796F0-B2EE-4AC7-9FFC-DF7B0B1F10D3}" destId="{6B061912-B547-4912-B49D-C036D2EE6BE4}" srcOrd="1" destOrd="0" parTransId="{92260B67-1595-4642-A56E-820DF88E7864}" sibTransId="{CBC5484D-6F81-437C-A53A-42E26D4D64B0}"/>
    <dgm:cxn modelId="{22620BBD-0FDA-48EA-A6E9-D30E22D0FFCF}" type="presOf" srcId="{548796F0-B2EE-4AC7-9FFC-DF7B0B1F10D3}" destId="{2D7105F7-A906-4A5C-9AFB-476A27995CD4}" srcOrd="0" destOrd="0" presId="urn:microsoft.com/office/officeart/2005/8/layout/hierarchy1"/>
    <dgm:cxn modelId="{033E5EEB-4F8B-4BEF-9A33-46A1FFDF8E58}" type="presOf" srcId="{096C0465-F8BF-43FB-ADE8-B738AD146944}" destId="{CEDC5785-B843-4F0F-A2DE-3BD9B754A17E}" srcOrd="0" destOrd="0" presId="urn:microsoft.com/office/officeart/2005/8/layout/hierarchy1"/>
    <dgm:cxn modelId="{073A7271-2063-4641-9C17-AC3CD48096CD}" type="presParOf" srcId="{2D7105F7-A906-4A5C-9AFB-476A27995CD4}" destId="{168AF48D-94A0-44F5-A7E0-BA26CF25EA0D}" srcOrd="0" destOrd="0" presId="urn:microsoft.com/office/officeart/2005/8/layout/hierarchy1"/>
    <dgm:cxn modelId="{5D845098-B26E-4B90-BFC7-0B190C8B3A9E}" type="presParOf" srcId="{168AF48D-94A0-44F5-A7E0-BA26CF25EA0D}" destId="{DA53EBCE-7709-44CD-84B4-CA9B671DF2BF}" srcOrd="0" destOrd="0" presId="urn:microsoft.com/office/officeart/2005/8/layout/hierarchy1"/>
    <dgm:cxn modelId="{CCD37221-170B-4374-8648-93B5A43B58D3}" type="presParOf" srcId="{DA53EBCE-7709-44CD-84B4-CA9B671DF2BF}" destId="{542067DC-E6A6-43EF-A6A6-DFD7BE2E36FC}" srcOrd="0" destOrd="0" presId="urn:microsoft.com/office/officeart/2005/8/layout/hierarchy1"/>
    <dgm:cxn modelId="{457A40A2-5D23-45E2-818A-A60537BCC6C9}" type="presParOf" srcId="{DA53EBCE-7709-44CD-84B4-CA9B671DF2BF}" destId="{CEDC5785-B843-4F0F-A2DE-3BD9B754A17E}" srcOrd="1" destOrd="0" presId="urn:microsoft.com/office/officeart/2005/8/layout/hierarchy1"/>
    <dgm:cxn modelId="{BC8FF624-22BC-45A2-A1F9-6B95DD194C5A}" type="presParOf" srcId="{168AF48D-94A0-44F5-A7E0-BA26CF25EA0D}" destId="{E83358E7-9BCB-4735-A099-D5FB48C9C463}" srcOrd="1" destOrd="0" presId="urn:microsoft.com/office/officeart/2005/8/layout/hierarchy1"/>
    <dgm:cxn modelId="{062D561F-9560-40BA-A0D0-A8E3F3C0BCDB}" type="presParOf" srcId="{2D7105F7-A906-4A5C-9AFB-476A27995CD4}" destId="{2BC90132-DA34-4F3A-9253-3D4186D7B37E}" srcOrd="1" destOrd="0" presId="urn:microsoft.com/office/officeart/2005/8/layout/hierarchy1"/>
    <dgm:cxn modelId="{6D36C2D8-081B-4580-857F-0E1BC2C11012}" type="presParOf" srcId="{2BC90132-DA34-4F3A-9253-3D4186D7B37E}" destId="{D698236C-3D3B-4D59-9B87-5235FF033A78}" srcOrd="0" destOrd="0" presId="urn:microsoft.com/office/officeart/2005/8/layout/hierarchy1"/>
    <dgm:cxn modelId="{155D8A1C-3EB2-4460-A17F-0CD70F7417A3}" type="presParOf" srcId="{D698236C-3D3B-4D59-9B87-5235FF033A78}" destId="{67D322F9-937B-468F-B2A5-0EA8A312D91B}" srcOrd="0" destOrd="0" presId="urn:microsoft.com/office/officeart/2005/8/layout/hierarchy1"/>
    <dgm:cxn modelId="{720E3079-67CA-4CEA-9354-1AF3ACB465B7}" type="presParOf" srcId="{D698236C-3D3B-4D59-9B87-5235FF033A78}" destId="{E228B9AE-BBF2-4C1A-98C1-47BF7ACD90D1}" srcOrd="1" destOrd="0" presId="urn:microsoft.com/office/officeart/2005/8/layout/hierarchy1"/>
    <dgm:cxn modelId="{A0E6BBCB-13A4-4B06-A4FE-52203350115E}" type="presParOf" srcId="{2BC90132-DA34-4F3A-9253-3D4186D7B37E}" destId="{BAD70EA0-2362-4633-B47C-8F93008E40E3}"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F10EE7B-251C-4A3D-93B9-C344C121AEA6}" type="doc">
      <dgm:prSet loTypeId="urn:microsoft.com/office/officeart/2005/8/layout/hierarchy1" loCatId="hierarchy" qsTypeId="urn:microsoft.com/office/officeart/2005/8/quickstyle/simple1#5" qsCatId="simple" csTypeId="urn:microsoft.com/office/officeart/2005/8/colors/colorful2#1" csCatId="colorful"/>
      <dgm:spPr/>
      <dgm:t>
        <a:bodyPr/>
        <a:lstStyle/>
        <a:p>
          <a:endParaRPr lang="en-US"/>
        </a:p>
      </dgm:t>
    </dgm:pt>
    <dgm:pt modelId="{ECFC025D-3B21-4BC7-BBFB-7DFCC59F545D}">
      <dgm:prSet/>
      <dgm:spPr/>
      <dgm:t>
        <a:bodyPr/>
        <a:lstStyle/>
        <a:p>
          <a:r>
            <a:rPr lang="en-US"/>
            <a:t>Even temporarily discontinuing buprenorphine in an up-till-now stable patient and then prescribing full agonist opioid for pain represents a real risk for the patient to develop a relapse. </a:t>
          </a:r>
        </a:p>
      </dgm:t>
    </dgm:pt>
    <dgm:pt modelId="{D3A9153E-A002-4A51-AA03-2B509DB12330}" type="parTrans" cxnId="{1C9956C8-46EF-49AE-B653-1BF66224D9CE}">
      <dgm:prSet/>
      <dgm:spPr/>
      <dgm:t>
        <a:bodyPr/>
        <a:lstStyle/>
        <a:p>
          <a:endParaRPr lang="en-US"/>
        </a:p>
      </dgm:t>
    </dgm:pt>
    <dgm:pt modelId="{F6062E79-0BC2-4BF9-A851-AE1E2EE2BFF9}" type="sibTrans" cxnId="{1C9956C8-46EF-49AE-B653-1BF66224D9CE}">
      <dgm:prSet/>
      <dgm:spPr/>
      <dgm:t>
        <a:bodyPr/>
        <a:lstStyle/>
        <a:p>
          <a:endParaRPr lang="en-US"/>
        </a:p>
      </dgm:t>
    </dgm:pt>
    <dgm:pt modelId="{B51257CB-33B1-4BA9-A5A4-50A0774B9014}">
      <dgm:prSet/>
      <dgm:spPr/>
      <dgm:t>
        <a:bodyPr/>
        <a:lstStyle/>
        <a:p>
          <a:r>
            <a:rPr lang="en-US"/>
            <a:t>For this reason, it is highly advised to add the full agonist opioid for pain to the standing dose of buprenorphine even if temporary and short-term to mitigate that risk</a:t>
          </a:r>
        </a:p>
      </dgm:t>
    </dgm:pt>
    <dgm:pt modelId="{9D067F08-F3CA-4257-9E0A-FF3C5A33405C}" type="parTrans" cxnId="{0499A988-7F58-4375-BF0C-345374FD4501}">
      <dgm:prSet/>
      <dgm:spPr/>
      <dgm:t>
        <a:bodyPr/>
        <a:lstStyle/>
        <a:p>
          <a:endParaRPr lang="en-US"/>
        </a:p>
      </dgm:t>
    </dgm:pt>
    <dgm:pt modelId="{2F62A20A-4139-4B4E-9925-EAFFC5AC9684}" type="sibTrans" cxnId="{0499A988-7F58-4375-BF0C-345374FD4501}">
      <dgm:prSet/>
      <dgm:spPr/>
      <dgm:t>
        <a:bodyPr/>
        <a:lstStyle/>
        <a:p>
          <a:endParaRPr lang="en-US"/>
        </a:p>
      </dgm:t>
    </dgm:pt>
    <dgm:pt modelId="{D10C3271-6A58-4371-A8BF-909A575DBEFC}" type="pres">
      <dgm:prSet presAssocID="{6F10EE7B-251C-4A3D-93B9-C344C121AEA6}" presName="hierChild1" presStyleCnt="0">
        <dgm:presLayoutVars>
          <dgm:chPref val="1"/>
          <dgm:dir/>
          <dgm:animOne val="branch"/>
          <dgm:animLvl val="lvl"/>
          <dgm:resizeHandles/>
        </dgm:presLayoutVars>
      </dgm:prSet>
      <dgm:spPr/>
    </dgm:pt>
    <dgm:pt modelId="{E1BBAF4A-39B2-4091-ACDD-915318236723}" type="pres">
      <dgm:prSet presAssocID="{ECFC025D-3B21-4BC7-BBFB-7DFCC59F545D}" presName="hierRoot1" presStyleCnt="0"/>
      <dgm:spPr/>
    </dgm:pt>
    <dgm:pt modelId="{D9726D78-CFC0-46AD-9FDF-C48C9089F0EA}" type="pres">
      <dgm:prSet presAssocID="{ECFC025D-3B21-4BC7-BBFB-7DFCC59F545D}" presName="composite" presStyleCnt="0"/>
      <dgm:spPr/>
    </dgm:pt>
    <dgm:pt modelId="{B67F47CC-DDCD-47E9-B808-B7B76D386EE8}" type="pres">
      <dgm:prSet presAssocID="{ECFC025D-3B21-4BC7-BBFB-7DFCC59F545D}" presName="background" presStyleLbl="node0" presStyleIdx="0" presStyleCnt="2"/>
      <dgm:spPr/>
    </dgm:pt>
    <dgm:pt modelId="{4B570025-9166-40BD-8E5A-C7FC7DB82DD5}" type="pres">
      <dgm:prSet presAssocID="{ECFC025D-3B21-4BC7-BBFB-7DFCC59F545D}" presName="text" presStyleLbl="fgAcc0" presStyleIdx="0" presStyleCnt="2">
        <dgm:presLayoutVars>
          <dgm:chPref val="3"/>
        </dgm:presLayoutVars>
      </dgm:prSet>
      <dgm:spPr/>
    </dgm:pt>
    <dgm:pt modelId="{6C050A7B-D524-49DA-8DD0-57386F9D0148}" type="pres">
      <dgm:prSet presAssocID="{ECFC025D-3B21-4BC7-BBFB-7DFCC59F545D}" presName="hierChild2" presStyleCnt="0"/>
      <dgm:spPr/>
    </dgm:pt>
    <dgm:pt modelId="{3A169972-1252-43FA-A676-F9997C39E254}" type="pres">
      <dgm:prSet presAssocID="{B51257CB-33B1-4BA9-A5A4-50A0774B9014}" presName="hierRoot1" presStyleCnt="0"/>
      <dgm:spPr/>
    </dgm:pt>
    <dgm:pt modelId="{3B8051F6-B298-4DD5-9B03-55A79B520A6E}" type="pres">
      <dgm:prSet presAssocID="{B51257CB-33B1-4BA9-A5A4-50A0774B9014}" presName="composite" presStyleCnt="0"/>
      <dgm:spPr/>
    </dgm:pt>
    <dgm:pt modelId="{1BF5EE67-0B29-45D0-8013-E4278F35D0C5}" type="pres">
      <dgm:prSet presAssocID="{B51257CB-33B1-4BA9-A5A4-50A0774B9014}" presName="background" presStyleLbl="node0" presStyleIdx="1" presStyleCnt="2"/>
      <dgm:spPr/>
    </dgm:pt>
    <dgm:pt modelId="{3EC7F611-994B-4008-91CE-5EFA71C05488}" type="pres">
      <dgm:prSet presAssocID="{B51257CB-33B1-4BA9-A5A4-50A0774B9014}" presName="text" presStyleLbl="fgAcc0" presStyleIdx="1" presStyleCnt="2">
        <dgm:presLayoutVars>
          <dgm:chPref val="3"/>
        </dgm:presLayoutVars>
      </dgm:prSet>
      <dgm:spPr/>
    </dgm:pt>
    <dgm:pt modelId="{58699260-FA82-48DE-907C-12FF2C33C824}" type="pres">
      <dgm:prSet presAssocID="{B51257CB-33B1-4BA9-A5A4-50A0774B9014}" presName="hierChild2" presStyleCnt="0"/>
      <dgm:spPr/>
    </dgm:pt>
  </dgm:ptLst>
  <dgm:cxnLst>
    <dgm:cxn modelId="{5D5DDC7C-DA99-4785-8145-C97E2A2211FB}" type="presOf" srcId="{B51257CB-33B1-4BA9-A5A4-50A0774B9014}" destId="{3EC7F611-994B-4008-91CE-5EFA71C05488}" srcOrd="0" destOrd="0" presId="urn:microsoft.com/office/officeart/2005/8/layout/hierarchy1"/>
    <dgm:cxn modelId="{0499A988-7F58-4375-BF0C-345374FD4501}" srcId="{6F10EE7B-251C-4A3D-93B9-C344C121AEA6}" destId="{B51257CB-33B1-4BA9-A5A4-50A0774B9014}" srcOrd="1" destOrd="0" parTransId="{9D067F08-F3CA-4257-9E0A-FF3C5A33405C}" sibTransId="{2F62A20A-4139-4B4E-9925-EAFFC5AC9684}"/>
    <dgm:cxn modelId="{E9988DAC-EBCA-445B-8CDC-5A6D55536A8A}" type="presOf" srcId="{6F10EE7B-251C-4A3D-93B9-C344C121AEA6}" destId="{D10C3271-6A58-4371-A8BF-909A575DBEFC}" srcOrd="0" destOrd="0" presId="urn:microsoft.com/office/officeart/2005/8/layout/hierarchy1"/>
    <dgm:cxn modelId="{92B66EBA-DC0F-4B0C-B6E7-F1B7BBF0BEFB}" type="presOf" srcId="{ECFC025D-3B21-4BC7-BBFB-7DFCC59F545D}" destId="{4B570025-9166-40BD-8E5A-C7FC7DB82DD5}" srcOrd="0" destOrd="0" presId="urn:microsoft.com/office/officeart/2005/8/layout/hierarchy1"/>
    <dgm:cxn modelId="{1C9956C8-46EF-49AE-B653-1BF66224D9CE}" srcId="{6F10EE7B-251C-4A3D-93B9-C344C121AEA6}" destId="{ECFC025D-3B21-4BC7-BBFB-7DFCC59F545D}" srcOrd="0" destOrd="0" parTransId="{D3A9153E-A002-4A51-AA03-2B509DB12330}" sibTransId="{F6062E79-0BC2-4BF9-A851-AE1E2EE2BFF9}"/>
    <dgm:cxn modelId="{54933CCC-FE06-4C76-B181-E15A6689ED3A}" type="presParOf" srcId="{D10C3271-6A58-4371-A8BF-909A575DBEFC}" destId="{E1BBAF4A-39B2-4091-ACDD-915318236723}" srcOrd="0" destOrd="0" presId="urn:microsoft.com/office/officeart/2005/8/layout/hierarchy1"/>
    <dgm:cxn modelId="{FC5BAFA1-7F89-4A6E-9482-1C7195E4A719}" type="presParOf" srcId="{E1BBAF4A-39B2-4091-ACDD-915318236723}" destId="{D9726D78-CFC0-46AD-9FDF-C48C9089F0EA}" srcOrd="0" destOrd="0" presId="urn:microsoft.com/office/officeart/2005/8/layout/hierarchy1"/>
    <dgm:cxn modelId="{2EB52BE4-DF73-41B0-9CD0-C534031BEFBD}" type="presParOf" srcId="{D9726D78-CFC0-46AD-9FDF-C48C9089F0EA}" destId="{B67F47CC-DDCD-47E9-B808-B7B76D386EE8}" srcOrd="0" destOrd="0" presId="urn:microsoft.com/office/officeart/2005/8/layout/hierarchy1"/>
    <dgm:cxn modelId="{E5F4ED0D-9ECE-4B1D-871E-5CBE5426885D}" type="presParOf" srcId="{D9726D78-CFC0-46AD-9FDF-C48C9089F0EA}" destId="{4B570025-9166-40BD-8E5A-C7FC7DB82DD5}" srcOrd="1" destOrd="0" presId="urn:microsoft.com/office/officeart/2005/8/layout/hierarchy1"/>
    <dgm:cxn modelId="{BFF455F8-9BC9-431C-AD4B-74E5DB43CA04}" type="presParOf" srcId="{E1BBAF4A-39B2-4091-ACDD-915318236723}" destId="{6C050A7B-D524-49DA-8DD0-57386F9D0148}" srcOrd="1" destOrd="0" presId="urn:microsoft.com/office/officeart/2005/8/layout/hierarchy1"/>
    <dgm:cxn modelId="{A274539F-5636-4F75-9B24-93EA317A1866}" type="presParOf" srcId="{D10C3271-6A58-4371-A8BF-909A575DBEFC}" destId="{3A169972-1252-43FA-A676-F9997C39E254}" srcOrd="1" destOrd="0" presId="urn:microsoft.com/office/officeart/2005/8/layout/hierarchy1"/>
    <dgm:cxn modelId="{11710D80-6E9F-4722-AD27-BFF2241284AD}" type="presParOf" srcId="{3A169972-1252-43FA-A676-F9997C39E254}" destId="{3B8051F6-B298-4DD5-9B03-55A79B520A6E}" srcOrd="0" destOrd="0" presId="urn:microsoft.com/office/officeart/2005/8/layout/hierarchy1"/>
    <dgm:cxn modelId="{D6C8FEAF-7731-4512-B251-62BB9449E69F}" type="presParOf" srcId="{3B8051F6-B298-4DD5-9B03-55A79B520A6E}" destId="{1BF5EE67-0B29-45D0-8013-E4278F35D0C5}" srcOrd="0" destOrd="0" presId="urn:microsoft.com/office/officeart/2005/8/layout/hierarchy1"/>
    <dgm:cxn modelId="{2FA26EA8-29FE-44C8-95EE-193960D705D6}" type="presParOf" srcId="{3B8051F6-B298-4DD5-9B03-55A79B520A6E}" destId="{3EC7F611-994B-4008-91CE-5EFA71C05488}" srcOrd="1" destOrd="0" presId="urn:microsoft.com/office/officeart/2005/8/layout/hierarchy1"/>
    <dgm:cxn modelId="{80FFB35E-7FC5-4BDA-9661-005160CE4222}" type="presParOf" srcId="{3A169972-1252-43FA-A676-F9997C39E254}" destId="{58699260-FA82-48DE-907C-12FF2C33C824}"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20AAA2B-97B0-47AE-9DB9-C951518147CD}" type="doc">
      <dgm:prSet loTypeId="urn:microsoft.com/office/officeart/2008/layout/LinedList" loCatId="list" qsTypeId="urn:microsoft.com/office/officeart/2005/8/quickstyle/simple1#6" qsCatId="simple" csTypeId="urn:microsoft.com/office/officeart/2005/8/colors/colorful2#2" csCatId="colorful"/>
      <dgm:spPr/>
      <dgm:t>
        <a:bodyPr/>
        <a:lstStyle/>
        <a:p>
          <a:endParaRPr lang="en-US"/>
        </a:p>
      </dgm:t>
    </dgm:pt>
    <dgm:pt modelId="{028731E6-C195-44B0-94CE-F3B6EBF12CDE}">
      <dgm:prSet/>
      <dgm:spPr/>
      <dgm:t>
        <a:bodyPr/>
        <a:lstStyle/>
        <a:p>
          <a:r>
            <a:rPr lang="en-US"/>
            <a:t>TR is a 55 year old male</a:t>
          </a:r>
        </a:p>
      </dgm:t>
    </dgm:pt>
    <dgm:pt modelId="{8B1CBBA0-1A0A-4F8C-B213-8D48046D00AB}" type="parTrans" cxnId="{F1BE9D4F-0AB1-4A99-9FA2-F62872C17987}">
      <dgm:prSet/>
      <dgm:spPr/>
      <dgm:t>
        <a:bodyPr/>
        <a:lstStyle/>
        <a:p>
          <a:endParaRPr lang="en-US"/>
        </a:p>
      </dgm:t>
    </dgm:pt>
    <dgm:pt modelId="{78A097CE-E30E-49B5-852B-F8C6A6142E05}" type="sibTrans" cxnId="{F1BE9D4F-0AB1-4A99-9FA2-F62872C17987}">
      <dgm:prSet/>
      <dgm:spPr/>
      <dgm:t>
        <a:bodyPr/>
        <a:lstStyle/>
        <a:p>
          <a:endParaRPr lang="en-US"/>
        </a:p>
      </dgm:t>
    </dgm:pt>
    <dgm:pt modelId="{494BB164-876B-4558-9E1A-32614290A329}">
      <dgm:prSet/>
      <dgm:spPr/>
      <dgm:t>
        <a:bodyPr/>
        <a:lstStyle/>
        <a:p>
          <a:r>
            <a:rPr lang="en-US"/>
            <a:t>He is maintained on methadone 80 mg daily for OUD</a:t>
          </a:r>
        </a:p>
      </dgm:t>
    </dgm:pt>
    <dgm:pt modelId="{B2CF6165-B67C-45C4-9021-77B8B99496AF}" type="parTrans" cxnId="{88F4DDA0-EB49-4DEA-8ECE-F75B29E5C3B7}">
      <dgm:prSet/>
      <dgm:spPr/>
      <dgm:t>
        <a:bodyPr/>
        <a:lstStyle/>
        <a:p>
          <a:endParaRPr lang="en-US"/>
        </a:p>
      </dgm:t>
    </dgm:pt>
    <dgm:pt modelId="{5F3A1B88-105B-4B8F-BD19-4CE97C46877B}" type="sibTrans" cxnId="{88F4DDA0-EB49-4DEA-8ECE-F75B29E5C3B7}">
      <dgm:prSet/>
      <dgm:spPr/>
      <dgm:t>
        <a:bodyPr/>
        <a:lstStyle/>
        <a:p>
          <a:endParaRPr lang="en-US"/>
        </a:p>
      </dgm:t>
    </dgm:pt>
    <dgm:pt modelId="{DF1B0F75-85CE-4DE5-A2CF-5112129904DC}">
      <dgm:prSet/>
      <dgm:spPr/>
      <dgm:t>
        <a:bodyPr/>
        <a:lstStyle/>
        <a:p>
          <a:r>
            <a:rPr lang="en-US"/>
            <a:t>He is admitted for elective CABG and hospitalist team consults you for recommendations surrounding methadone in the perioperative period</a:t>
          </a:r>
        </a:p>
      </dgm:t>
    </dgm:pt>
    <dgm:pt modelId="{61CBAA50-9EE8-4866-91E3-A2D13244BE83}" type="parTrans" cxnId="{B16DFA65-009A-40C2-B154-2BD5544EAADA}">
      <dgm:prSet/>
      <dgm:spPr/>
      <dgm:t>
        <a:bodyPr/>
        <a:lstStyle/>
        <a:p>
          <a:endParaRPr lang="en-US"/>
        </a:p>
      </dgm:t>
    </dgm:pt>
    <dgm:pt modelId="{58E948AC-69C1-43C2-AC42-C63044BD25A6}" type="sibTrans" cxnId="{B16DFA65-009A-40C2-B154-2BD5544EAADA}">
      <dgm:prSet/>
      <dgm:spPr/>
      <dgm:t>
        <a:bodyPr/>
        <a:lstStyle/>
        <a:p>
          <a:endParaRPr lang="en-US"/>
        </a:p>
      </dgm:t>
    </dgm:pt>
    <dgm:pt modelId="{31BEC208-F4B0-4265-BF92-C7E70EFA5996}" type="pres">
      <dgm:prSet presAssocID="{D20AAA2B-97B0-47AE-9DB9-C951518147CD}" presName="vert0" presStyleCnt="0">
        <dgm:presLayoutVars>
          <dgm:dir/>
          <dgm:animOne val="branch"/>
          <dgm:animLvl val="lvl"/>
        </dgm:presLayoutVars>
      </dgm:prSet>
      <dgm:spPr/>
    </dgm:pt>
    <dgm:pt modelId="{D5FA205D-6B28-4EFF-8D5C-E37F8FBB2DFC}" type="pres">
      <dgm:prSet presAssocID="{028731E6-C195-44B0-94CE-F3B6EBF12CDE}" presName="thickLine" presStyleLbl="alignNode1" presStyleIdx="0" presStyleCnt="3"/>
      <dgm:spPr/>
    </dgm:pt>
    <dgm:pt modelId="{4082E54A-D050-4D42-9180-81149DBD0758}" type="pres">
      <dgm:prSet presAssocID="{028731E6-C195-44B0-94CE-F3B6EBF12CDE}" presName="horz1" presStyleCnt="0"/>
      <dgm:spPr/>
    </dgm:pt>
    <dgm:pt modelId="{8EC607D0-673F-4DFE-BC99-0D402C1C4ECD}" type="pres">
      <dgm:prSet presAssocID="{028731E6-C195-44B0-94CE-F3B6EBF12CDE}" presName="tx1" presStyleLbl="revTx" presStyleIdx="0" presStyleCnt="3"/>
      <dgm:spPr/>
    </dgm:pt>
    <dgm:pt modelId="{C4FFD94D-BF8C-4ECE-867E-7E3627C21AE8}" type="pres">
      <dgm:prSet presAssocID="{028731E6-C195-44B0-94CE-F3B6EBF12CDE}" presName="vert1" presStyleCnt="0"/>
      <dgm:spPr/>
    </dgm:pt>
    <dgm:pt modelId="{63189106-EBC6-478E-A3C4-E12B671289A4}" type="pres">
      <dgm:prSet presAssocID="{494BB164-876B-4558-9E1A-32614290A329}" presName="thickLine" presStyleLbl="alignNode1" presStyleIdx="1" presStyleCnt="3"/>
      <dgm:spPr/>
    </dgm:pt>
    <dgm:pt modelId="{E45C9CA0-C208-41BC-99EA-66DF84703D2D}" type="pres">
      <dgm:prSet presAssocID="{494BB164-876B-4558-9E1A-32614290A329}" presName="horz1" presStyleCnt="0"/>
      <dgm:spPr/>
    </dgm:pt>
    <dgm:pt modelId="{A1300630-4DB6-4457-A1C5-9B3E356E1F6C}" type="pres">
      <dgm:prSet presAssocID="{494BB164-876B-4558-9E1A-32614290A329}" presName="tx1" presStyleLbl="revTx" presStyleIdx="1" presStyleCnt="3"/>
      <dgm:spPr/>
    </dgm:pt>
    <dgm:pt modelId="{54F6EA76-C0F1-455D-B95D-687259A160CB}" type="pres">
      <dgm:prSet presAssocID="{494BB164-876B-4558-9E1A-32614290A329}" presName="vert1" presStyleCnt="0"/>
      <dgm:spPr/>
    </dgm:pt>
    <dgm:pt modelId="{99D2DDC0-ACD9-4DCB-ABC5-980A0F709C88}" type="pres">
      <dgm:prSet presAssocID="{DF1B0F75-85CE-4DE5-A2CF-5112129904DC}" presName="thickLine" presStyleLbl="alignNode1" presStyleIdx="2" presStyleCnt="3"/>
      <dgm:spPr/>
    </dgm:pt>
    <dgm:pt modelId="{31275B36-40FE-4A76-B85E-C35EAA5D7B0F}" type="pres">
      <dgm:prSet presAssocID="{DF1B0F75-85CE-4DE5-A2CF-5112129904DC}" presName="horz1" presStyleCnt="0"/>
      <dgm:spPr/>
    </dgm:pt>
    <dgm:pt modelId="{24894A25-F7B9-4C87-9DAD-C8D206E538B0}" type="pres">
      <dgm:prSet presAssocID="{DF1B0F75-85CE-4DE5-A2CF-5112129904DC}" presName="tx1" presStyleLbl="revTx" presStyleIdx="2" presStyleCnt="3"/>
      <dgm:spPr/>
    </dgm:pt>
    <dgm:pt modelId="{7DA938E5-C7C1-49F2-B599-6A8A41CDC61C}" type="pres">
      <dgm:prSet presAssocID="{DF1B0F75-85CE-4DE5-A2CF-5112129904DC}" presName="vert1" presStyleCnt="0"/>
      <dgm:spPr/>
    </dgm:pt>
  </dgm:ptLst>
  <dgm:cxnLst>
    <dgm:cxn modelId="{6F704704-92A6-4BDA-80CB-4CA035D0F28A}" type="presOf" srcId="{D20AAA2B-97B0-47AE-9DB9-C951518147CD}" destId="{31BEC208-F4B0-4265-BF92-C7E70EFA5996}" srcOrd="0" destOrd="0" presId="urn:microsoft.com/office/officeart/2008/layout/LinedList"/>
    <dgm:cxn modelId="{F5D86224-C68E-46E3-AFFD-9E300FA23C3E}" type="presOf" srcId="{028731E6-C195-44B0-94CE-F3B6EBF12CDE}" destId="{8EC607D0-673F-4DFE-BC99-0D402C1C4ECD}" srcOrd="0" destOrd="0" presId="urn:microsoft.com/office/officeart/2008/layout/LinedList"/>
    <dgm:cxn modelId="{B16DFA65-009A-40C2-B154-2BD5544EAADA}" srcId="{D20AAA2B-97B0-47AE-9DB9-C951518147CD}" destId="{DF1B0F75-85CE-4DE5-A2CF-5112129904DC}" srcOrd="2" destOrd="0" parTransId="{61CBAA50-9EE8-4866-91E3-A2D13244BE83}" sibTransId="{58E948AC-69C1-43C2-AC42-C63044BD25A6}"/>
    <dgm:cxn modelId="{F1BE9D4F-0AB1-4A99-9FA2-F62872C17987}" srcId="{D20AAA2B-97B0-47AE-9DB9-C951518147CD}" destId="{028731E6-C195-44B0-94CE-F3B6EBF12CDE}" srcOrd="0" destOrd="0" parTransId="{8B1CBBA0-1A0A-4F8C-B213-8D48046D00AB}" sibTransId="{78A097CE-E30E-49B5-852B-F8C6A6142E05}"/>
    <dgm:cxn modelId="{88F4DDA0-EB49-4DEA-8ECE-F75B29E5C3B7}" srcId="{D20AAA2B-97B0-47AE-9DB9-C951518147CD}" destId="{494BB164-876B-4558-9E1A-32614290A329}" srcOrd="1" destOrd="0" parTransId="{B2CF6165-B67C-45C4-9021-77B8B99496AF}" sibTransId="{5F3A1B88-105B-4B8F-BD19-4CE97C46877B}"/>
    <dgm:cxn modelId="{90842CAF-7FCD-4115-8122-D11C52C0ABE8}" type="presOf" srcId="{DF1B0F75-85CE-4DE5-A2CF-5112129904DC}" destId="{24894A25-F7B9-4C87-9DAD-C8D206E538B0}" srcOrd="0" destOrd="0" presId="urn:microsoft.com/office/officeart/2008/layout/LinedList"/>
    <dgm:cxn modelId="{B5EEB5B3-EF90-4CE7-A658-0124046B0440}" type="presOf" srcId="{494BB164-876B-4558-9E1A-32614290A329}" destId="{A1300630-4DB6-4457-A1C5-9B3E356E1F6C}" srcOrd="0" destOrd="0" presId="urn:microsoft.com/office/officeart/2008/layout/LinedList"/>
    <dgm:cxn modelId="{876F87DB-D8FD-4826-AE74-E0AFF7D58302}" type="presParOf" srcId="{31BEC208-F4B0-4265-BF92-C7E70EFA5996}" destId="{D5FA205D-6B28-4EFF-8D5C-E37F8FBB2DFC}" srcOrd="0" destOrd="0" presId="urn:microsoft.com/office/officeart/2008/layout/LinedList"/>
    <dgm:cxn modelId="{701EF334-4816-426A-9A86-87553FC89FA1}" type="presParOf" srcId="{31BEC208-F4B0-4265-BF92-C7E70EFA5996}" destId="{4082E54A-D050-4D42-9180-81149DBD0758}" srcOrd="1" destOrd="0" presId="urn:microsoft.com/office/officeart/2008/layout/LinedList"/>
    <dgm:cxn modelId="{6A71F193-4948-412E-8ACE-0AD809C7EACB}" type="presParOf" srcId="{4082E54A-D050-4D42-9180-81149DBD0758}" destId="{8EC607D0-673F-4DFE-BC99-0D402C1C4ECD}" srcOrd="0" destOrd="0" presId="urn:microsoft.com/office/officeart/2008/layout/LinedList"/>
    <dgm:cxn modelId="{B0DB5AD2-A997-44F9-AAAB-086C5AAD399F}" type="presParOf" srcId="{4082E54A-D050-4D42-9180-81149DBD0758}" destId="{C4FFD94D-BF8C-4ECE-867E-7E3627C21AE8}" srcOrd="1" destOrd="0" presId="urn:microsoft.com/office/officeart/2008/layout/LinedList"/>
    <dgm:cxn modelId="{88F30999-D506-48FB-BEDD-C9A112AF3FA1}" type="presParOf" srcId="{31BEC208-F4B0-4265-BF92-C7E70EFA5996}" destId="{63189106-EBC6-478E-A3C4-E12B671289A4}" srcOrd="2" destOrd="0" presId="urn:microsoft.com/office/officeart/2008/layout/LinedList"/>
    <dgm:cxn modelId="{529BB449-05B0-4A04-B766-D0ED24209C3C}" type="presParOf" srcId="{31BEC208-F4B0-4265-BF92-C7E70EFA5996}" destId="{E45C9CA0-C208-41BC-99EA-66DF84703D2D}" srcOrd="3" destOrd="0" presId="urn:microsoft.com/office/officeart/2008/layout/LinedList"/>
    <dgm:cxn modelId="{13C4162B-22DE-4F16-8130-3A37B93861FB}" type="presParOf" srcId="{E45C9CA0-C208-41BC-99EA-66DF84703D2D}" destId="{A1300630-4DB6-4457-A1C5-9B3E356E1F6C}" srcOrd="0" destOrd="0" presId="urn:microsoft.com/office/officeart/2008/layout/LinedList"/>
    <dgm:cxn modelId="{D54DEBA1-B3D4-47ED-AE25-C02B20E36412}" type="presParOf" srcId="{E45C9CA0-C208-41BC-99EA-66DF84703D2D}" destId="{54F6EA76-C0F1-455D-B95D-687259A160CB}" srcOrd="1" destOrd="0" presId="urn:microsoft.com/office/officeart/2008/layout/LinedList"/>
    <dgm:cxn modelId="{4F03F4C8-A7DD-4A32-B650-5981236A0335}" type="presParOf" srcId="{31BEC208-F4B0-4265-BF92-C7E70EFA5996}" destId="{99D2DDC0-ACD9-4DCB-ABC5-980A0F709C88}" srcOrd="4" destOrd="0" presId="urn:microsoft.com/office/officeart/2008/layout/LinedList"/>
    <dgm:cxn modelId="{65FE7354-EF1D-48F8-8109-E1A02CF886C4}" type="presParOf" srcId="{31BEC208-F4B0-4265-BF92-C7E70EFA5996}" destId="{31275B36-40FE-4A76-B85E-C35EAA5D7B0F}" srcOrd="5" destOrd="0" presId="urn:microsoft.com/office/officeart/2008/layout/LinedList"/>
    <dgm:cxn modelId="{E08612C3-B877-400C-8555-360260FA3296}" type="presParOf" srcId="{31275B36-40FE-4A76-B85E-C35EAA5D7B0F}" destId="{24894A25-F7B9-4C87-9DAD-C8D206E538B0}" srcOrd="0" destOrd="0" presId="urn:microsoft.com/office/officeart/2008/layout/LinedList"/>
    <dgm:cxn modelId="{BA7808C9-57AC-4FEE-A688-EB12A3A08CDA}" type="presParOf" srcId="{31275B36-40FE-4A76-B85E-C35EAA5D7B0F}" destId="{7DA938E5-C7C1-49F2-B599-6A8A41CDC61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875062D-2AD7-462B-9417-03ACFEB5F975}" type="doc">
      <dgm:prSet loTypeId="urn:microsoft.com/office/officeart/2005/8/layout/default" loCatId="list" qsTypeId="urn:microsoft.com/office/officeart/2005/8/quickstyle/simple2#1" qsCatId="simple" csTypeId="urn:microsoft.com/office/officeart/2005/8/colors/accent1_2#1" csCatId="accent1"/>
      <dgm:spPr/>
      <dgm:t>
        <a:bodyPr/>
        <a:lstStyle/>
        <a:p>
          <a:endParaRPr lang="en-US"/>
        </a:p>
      </dgm:t>
    </dgm:pt>
    <dgm:pt modelId="{6A401ACA-5F59-466F-B5F5-63E422955943}">
      <dgm:prSet/>
      <dgm:spPr/>
      <dgm:t>
        <a:bodyPr/>
        <a:lstStyle/>
        <a:p>
          <a:r>
            <a:rPr lang="en-US"/>
            <a:t>What are your considerations?</a:t>
          </a:r>
        </a:p>
      </dgm:t>
    </dgm:pt>
    <dgm:pt modelId="{6C326DC5-B7A9-49D6-B3B9-7834586CBA9A}" type="parTrans" cxnId="{61FE230F-5095-41B1-8DC3-22C5D3C085CA}">
      <dgm:prSet/>
      <dgm:spPr/>
      <dgm:t>
        <a:bodyPr/>
        <a:lstStyle/>
        <a:p>
          <a:endParaRPr lang="en-US"/>
        </a:p>
      </dgm:t>
    </dgm:pt>
    <dgm:pt modelId="{40F623B1-CE18-4089-B052-106769F2F9A9}" type="sibTrans" cxnId="{61FE230F-5095-41B1-8DC3-22C5D3C085CA}">
      <dgm:prSet/>
      <dgm:spPr/>
      <dgm:t>
        <a:bodyPr/>
        <a:lstStyle/>
        <a:p>
          <a:endParaRPr lang="en-US"/>
        </a:p>
      </dgm:t>
    </dgm:pt>
    <dgm:pt modelId="{13836694-0C2F-4BF4-B060-E6A2876ACD9F}">
      <dgm:prSet/>
      <dgm:spPr/>
      <dgm:t>
        <a:bodyPr/>
        <a:lstStyle/>
        <a:p>
          <a:r>
            <a:rPr lang="en-US"/>
            <a:t>What are your recommendations?</a:t>
          </a:r>
        </a:p>
      </dgm:t>
    </dgm:pt>
    <dgm:pt modelId="{F409C665-0AA1-489D-A066-D1C861684FA8}" type="parTrans" cxnId="{D6ECF056-4BB5-4A09-880A-C2026E3ADD3E}">
      <dgm:prSet/>
      <dgm:spPr/>
      <dgm:t>
        <a:bodyPr/>
        <a:lstStyle/>
        <a:p>
          <a:endParaRPr lang="en-US"/>
        </a:p>
      </dgm:t>
    </dgm:pt>
    <dgm:pt modelId="{F2C9E30F-134F-44AB-A2D3-EEFB394FD5AB}" type="sibTrans" cxnId="{D6ECF056-4BB5-4A09-880A-C2026E3ADD3E}">
      <dgm:prSet/>
      <dgm:spPr/>
      <dgm:t>
        <a:bodyPr/>
        <a:lstStyle/>
        <a:p>
          <a:endParaRPr lang="en-US"/>
        </a:p>
      </dgm:t>
    </dgm:pt>
    <dgm:pt modelId="{72619D50-D6C8-4930-84F4-2BF8F6CA47BD}" type="pres">
      <dgm:prSet presAssocID="{7875062D-2AD7-462B-9417-03ACFEB5F975}" presName="diagram" presStyleCnt="0">
        <dgm:presLayoutVars>
          <dgm:dir/>
          <dgm:resizeHandles val="exact"/>
        </dgm:presLayoutVars>
      </dgm:prSet>
      <dgm:spPr/>
    </dgm:pt>
    <dgm:pt modelId="{0BA0B2CF-359A-4AD8-9A37-82044C8CB7B7}" type="pres">
      <dgm:prSet presAssocID="{6A401ACA-5F59-466F-B5F5-63E422955943}" presName="node" presStyleLbl="node1" presStyleIdx="0" presStyleCnt="2">
        <dgm:presLayoutVars>
          <dgm:bulletEnabled val="1"/>
        </dgm:presLayoutVars>
      </dgm:prSet>
      <dgm:spPr/>
    </dgm:pt>
    <dgm:pt modelId="{7E118531-8566-4D94-8A72-C74614584782}" type="pres">
      <dgm:prSet presAssocID="{40F623B1-CE18-4089-B052-106769F2F9A9}" presName="sibTrans" presStyleCnt="0"/>
      <dgm:spPr/>
    </dgm:pt>
    <dgm:pt modelId="{C9054A58-8BD2-428D-B9C6-2E80E07F8B97}" type="pres">
      <dgm:prSet presAssocID="{13836694-0C2F-4BF4-B060-E6A2876ACD9F}" presName="node" presStyleLbl="node1" presStyleIdx="1" presStyleCnt="2">
        <dgm:presLayoutVars>
          <dgm:bulletEnabled val="1"/>
        </dgm:presLayoutVars>
      </dgm:prSet>
      <dgm:spPr/>
    </dgm:pt>
  </dgm:ptLst>
  <dgm:cxnLst>
    <dgm:cxn modelId="{61FE230F-5095-41B1-8DC3-22C5D3C085CA}" srcId="{7875062D-2AD7-462B-9417-03ACFEB5F975}" destId="{6A401ACA-5F59-466F-B5F5-63E422955943}" srcOrd="0" destOrd="0" parTransId="{6C326DC5-B7A9-49D6-B3B9-7834586CBA9A}" sibTransId="{40F623B1-CE18-4089-B052-106769F2F9A9}"/>
    <dgm:cxn modelId="{D6ECF056-4BB5-4A09-880A-C2026E3ADD3E}" srcId="{7875062D-2AD7-462B-9417-03ACFEB5F975}" destId="{13836694-0C2F-4BF4-B060-E6A2876ACD9F}" srcOrd="1" destOrd="0" parTransId="{F409C665-0AA1-489D-A066-D1C861684FA8}" sibTransId="{F2C9E30F-134F-44AB-A2D3-EEFB394FD5AB}"/>
    <dgm:cxn modelId="{F0D40358-8084-414E-A2EF-AD915F3C7405}" type="presOf" srcId="{7875062D-2AD7-462B-9417-03ACFEB5F975}" destId="{72619D50-D6C8-4930-84F4-2BF8F6CA47BD}" srcOrd="0" destOrd="0" presId="urn:microsoft.com/office/officeart/2005/8/layout/default"/>
    <dgm:cxn modelId="{2E93F489-DD5D-4ADD-AD96-E5EB6FB04DD4}" type="presOf" srcId="{13836694-0C2F-4BF4-B060-E6A2876ACD9F}" destId="{C9054A58-8BD2-428D-B9C6-2E80E07F8B97}" srcOrd="0" destOrd="0" presId="urn:microsoft.com/office/officeart/2005/8/layout/default"/>
    <dgm:cxn modelId="{8CAAFCDD-2EFF-40AA-A7AC-64D4890A92F2}" type="presOf" srcId="{6A401ACA-5F59-466F-B5F5-63E422955943}" destId="{0BA0B2CF-359A-4AD8-9A37-82044C8CB7B7}" srcOrd="0" destOrd="0" presId="urn:microsoft.com/office/officeart/2005/8/layout/default"/>
    <dgm:cxn modelId="{9089A9AD-ED29-42DB-A6E2-B009C7AA028D}" type="presParOf" srcId="{72619D50-D6C8-4930-84F4-2BF8F6CA47BD}" destId="{0BA0B2CF-359A-4AD8-9A37-82044C8CB7B7}" srcOrd="0" destOrd="0" presId="urn:microsoft.com/office/officeart/2005/8/layout/default"/>
    <dgm:cxn modelId="{0F9226D7-EF69-4F8C-82FA-CEF2E6127EAC}" type="presParOf" srcId="{72619D50-D6C8-4930-84F4-2BF8F6CA47BD}" destId="{7E118531-8566-4D94-8A72-C74614584782}" srcOrd="1" destOrd="0" presId="urn:microsoft.com/office/officeart/2005/8/layout/default"/>
    <dgm:cxn modelId="{3C7CB111-524A-4AA5-8316-BE232119725D}" type="presParOf" srcId="{72619D50-D6C8-4930-84F4-2BF8F6CA47BD}" destId="{C9054A58-8BD2-428D-B9C6-2E80E07F8B97}"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F7F423C-67A8-4804-A79E-FAEE4332DE19}" type="doc">
      <dgm:prSet loTypeId="urn:microsoft.com/office/officeart/2005/8/layout/vList2" loCatId="list" qsTypeId="urn:microsoft.com/office/officeart/2005/8/quickstyle/simple4#1" qsCatId="simple" csTypeId="urn:microsoft.com/office/officeart/2005/8/colors/colorful2#3" csCatId="colorful"/>
      <dgm:spPr/>
      <dgm:t>
        <a:bodyPr/>
        <a:lstStyle/>
        <a:p>
          <a:endParaRPr lang="en-US"/>
        </a:p>
      </dgm:t>
    </dgm:pt>
    <dgm:pt modelId="{ECB9A441-5171-4E79-AEA7-93C8B083831F}">
      <dgm:prSet/>
      <dgm:spPr/>
      <dgm:t>
        <a:bodyPr/>
        <a:lstStyle/>
        <a:p>
          <a:r>
            <a:rPr lang="en-US"/>
            <a:t>Each bolus can be administered alone or coupled with a background infusion of medication. PCA is used to treat acute, chronic, postoperative, and labor pain</a:t>
          </a:r>
        </a:p>
      </dgm:t>
    </dgm:pt>
    <dgm:pt modelId="{92946085-3DB9-4069-B3E8-CD3B8D054C28}" type="parTrans" cxnId="{B2A7F9B6-8A5F-4BB5-B65C-7ED8B12ABAFF}">
      <dgm:prSet/>
      <dgm:spPr/>
      <dgm:t>
        <a:bodyPr/>
        <a:lstStyle/>
        <a:p>
          <a:endParaRPr lang="en-US"/>
        </a:p>
      </dgm:t>
    </dgm:pt>
    <dgm:pt modelId="{42F04EB5-1747-40F9-AA82-2A0BFCB2B5F3}" type="sibTrans" cxnId="{B2A7F9B6-8A5F-4BB5-B65C-7ED8B12ABAFF}">
      <dgm:prSet/>
      <dgm:spPr/>
      <dgm:t>
        <a:bodyPr/>
        <a:lstStyle/>
        <a:p>
          <a:endParaRPr lang="en-US"/>
        </a:p>
      </dgm:t>
    </dgm:pt>
    <dgm:pt modelId="{3A40C9F8-5047-4925-A331-F6146CCF4A14}">
      <dgm:prSet/>
      <dgm:spPr/>
      <dgm:t>
        <a:bodyPr/>
        <a:lstStyle/>
        <a:p>
          <a:r>
            <a:rPr lang="en-US"/>
            <a:t>These medications can be administered intravenously, epidurally, through a peripheral nerve catheter, or transdermally</a:t>
          </a:r>
        </a:p>
      </dgm:t>
    </dgm:pt>
    <dgm:pt modelId="{E1590383-FF3F-4EC4-8220-1EA880953A0A}" type="parTrans" cxnId="{0A8C0941-D04A-4030-8673-23EA1FB07D44}">
      <dgm:prSet/>
      <dgm:spPr/>
      <dgm:t>
        <a:bodyPr/>
        <a:lstStyle/>
        <a:p>
          <a:endParaRPr lang="en-US"/>
        </a:p>
      </dgm:t>
    </dgm:pt>
    <dgm:pt modelId="{B652658D-DBD5-4A66-A543-361DF3F4C1C6}" type="sibTrans" cxnId="{0A8C0941-D04A-4030-8673-23EA1FB07D44}">
      <dgm:prSet/>
      <dgm:spPr/>
      <dgm:t>
        <a:bodyPr/>
        <a:lstStyle/>
        <a:p>
          <a:endParaRPr lang="en-US"/>
        </a:p>
      </dgm:t>
    </dgm:pt>
    <dgm:pt modelId="{211A3740-A85F-41FB-A01E-D8EC889571EC}">
      <dgm:prSet/>
      <dgm:spPr/>
      <dgm:t>
        <a:bodyPr/>
        <a:lstStyle/>
        <a:p>
          <a:r>
            <a:rPr lang="en-US"/>
            <a:t>Drugs commonly administered are opioids and local anesthetics, but dissociatives or other analgesics are also options.</a:t>
          </a:r>
        </a:p>
      </dgm:t>
    </dgm:pt>
    <dgm:pt modelId="{0E716F09-935E-4147-9EA8-D3297F764291}" type="parTrans" cxnId="{D1696D69-A9DF-4042-A300-206E73D31225}">
      <dgm:prSet/>
      <dgm:spPr/>
      <dgm:t>
        <a:bodyPr/>
        <a:lstStyle/>
        <a:p>
          <a:endParaRPr lang="en-US"/>
        </a:p>
      </dgm:t>
    </dgm:pt>
    <dgm:pt modelId="{3FF1837D-A890-4D91-AC11-FA3A22E5C9E8}" type="sibTrans" cxnId="{D1696D69-A9DF-4042-A300-206E73D31225}">
      <dgm:prSet/>
      <dgm:spPr/>
      <dgm:t>
        <a:bodyPr/>
        <a:lstStyle/>
        <a:p>
          <a:endParaRPr lang="en-US"/>
        </a:p>
      </dgm:t>
    </dgm:pt>
    <dgm:pt modelId="{C106CE37-9549-444F-8CF4-7674CAF8295D}">
      <dgm:prSet/>
      <dgm:spPr/>
      <dgm:t>
        <a:bodyPr/>
        <a:lstStyle/>
        <a:p>
          <a:r>
            <a:rPr lang="en-US"/>
            <a:t>Despite a variety of medication options, morphine remains the gold standard medication for intravenous PCA. </a:t>
          </a:r>
        </a:p>
      </dgm:t>
    </dgm:pt>
    <dgm:pt modelId="{3676B70E-A0BA-4561-A495-3815BD154778}" type="parTrans" cxnId="{4D7931A0-4C08-4E21-828D-7E444274FE85}">
      <dgm:prSet/>
      <dgm:spPr/>
      <dgm:t>
        <a:bodyPr/>
        <a:lstStyle/>
        <a:p>
          <a:endParaRPr lang="en-US"/>
        </a:p>
      </dgm:t>
    </dgm:pt>
    <dgm:pt modelId="{137C3106-DDFD-44C2-9810-CE56AE4F3078}" type="sibTrans" cxnId="{4D7931A0-4C08-4E21-828D-7E444274FE85}">
      <dgm:prSet/>
      <dgm:spPr/>
      <dgm:t>
        <a:bodyPr/>
        <a:lstStyle/>
        <a:p>
          <a:endParaRPr lang="en-US"/>
        </a:p>
      </dgm:t>
    </dgm:pt>
    <dgm:pt modelId="{0279E1AB-2DFF-44DB-A55B-4AE5B63C8C0F}" type="pres">
      <dgm:prSet presAssocID="{9F7F423C-67A8-4804-A79E-FAEE4332DE19}" presName="linear" presStyleCnt="0">
        <dgm:presLayoutVars>
          <dgm:animLvl val="lvl"/>
          <dgm:resizeHandles val="exact"/>
        </dgm:presLayoutVars>
      </dgm:prSet>
      <dgm:spPr/>
    </dgm:pt>
    <dgm:pt modelId="{827062C8-52A2-44D5-9AB2-F8269AC72236}" type="pres">
      <dgm:prSet presAssocID="{ECB9A441-5171-4E79-AEA7-93C8B083831F}" presName="parentText" presStyleLbl="node1" presStyleIdx="0" presStyleCnt="4">
        <dgm:presLayoutVars>
          <dgm:chMax val="0"/>
          <dgm:bulletEnabled val="1"/>
        </dgm:presLayoutVars>
      </dgm:prSet>
      <dgm:spPr/>
    </dgm:pt>
    <dgm:pt modelId="{78C6EF8E-B0E4-4B59-B901-E9734B7B226E}" type="pres">
      <dgm:prSet presAssocID="{42F04EB5-1747-40F9-AA82-2A0BFCB2B5F3}" presName="spacer" presStyleCnt="0"/>
      <dgm:spPr/>
    </dgm:pt>
    <dgm:pt modelId="{92ACC433-2E36-4601-827A-403FCF66D543}" type="pres">
      <dgm:prSet presAssocID="{3A40C9F8-5047-4925-A331-F6146CCF4A14}" presName="parentText" presStyleLbl="node1" presStyleIdx="1" presStyleCnt="4">
        <dgm:presLayoutVars>
          <dgm:chMax val="0"/>
          <dgm:bulletEnabled val="1"/>
        </dgm:presLayoutVars>
      </dgm:prSet>
      <dgm:spPr/>
    </dgm:pt>
    <dgm:pt modelId="{4B222BDF-625F-47BB-8C7F-57C2889093A0}" type="pres">
      <dgm:prSet presAssocID="{B652658D-DBD5-4A66-A543-361DF3F4C1C6}" presName="spacer" presStyleCnt="0"/>
      <dgm:spPr/>
    </dgm:pt>
    <dgm:pt modelId="{6DA223C7-6BA0-436E-9030-43919FC0AC3C}" type="pres">
      <dgm:prSet presAssocID="{211A3740-A85F-41FB-A01E-D8EC889571EC}" presName="parentText" presStyleLbl="node1" presStyleIdx="2" presStyleCnt="4">
        <dgm:presLayoutVars>
          <dgm:chMax val="0"/>
          <dgm:bulletEnabled val="1"/>
        </dgm:presLayoutVars>
      </dgm:prSet>
      <dgm:spPr/>
    </dgm:pt>
    <dgm:pt modelId="{37247F0E-897B-4C4B-915C-B8632D194B46}" type="pres">
      <dgm:prSet presAssocID="{3FF1837D-A890-4D91-AC11-FA3A22E5C9E8}" presName="spacer" presStyleCnt="0"/>
      <dgm:spPr/>
    </dgm:pt>
    <dgm:pt modelId="{9B7D2811-260F-4B1C-88DF-0D786118DF78}" type="pres">
      <dgm:prSet presAssocID="{C106CE37-9549-444F-8CF4-7674CAF8295D}" presName="parentText" presStyleLbl="node1" presStyleIdx="3" presStyleCnt="4">
        <dgm:presLayoutVars>
          <dgm:chMax val="0"/>
          <dgm:bulletEnabled val="1"/>
        </dgm:presLayoutVars>
      </dgm:prSet>
      <dgm:spPr/>
    </dgm:pt>
  </dgm:ptLst>
  <dgm:cxnLst>
    <dgm:cxn modelId="{7F9C981B-6CCF-43FE-9FF9-5297C206E454}" type="presOf" srcId="{C106CE37-9549-444F-8CF4-7674CAF8295D}" destId="{9B7D2811-260F-4B1C-88DF-0D786118DF78}" srcOrd="0" destOrd="0" presId="urn:microsoft.com/office/officeart/2005/8/layout/vList2"/>
    <dgm:cxn modelId="{0A8C0941-D04A-4030-8673-23EA1FB07D44}" srcId="{9F7F423C-67A8-4804-A79E-FAEE4332DE19}" destId="{3A40C9F8-5047-4925-A331-F6146CCF4A14}" srcOrd="1" destOrd="0" parTransId="{E1590383-FF3F-4EC4-8220-1EA880953A0A}" sibTransId="{B652658D-DBD5-4A66-A543-361DF3F4C1C6}"/>
    <dgm:cxn modelId="{DE5CFF63-3C29-4320-841A-7BCCBA3CE51A}" type="presOf" srcId="{9F7F423C-67A8-4804-A79E-FAEE4332DE19}" destId="{0279E1AB-2DFF-44DB-A55B-4AE5B63C8C0F}" srcOrd="0" destOrd="0" presId="urn:microsoft.com/office/officeart/2005/8/layout/vList2"/>
    <dgm:cxn modelId="{D1696D69-A9DF-4042-A300-206E73D31225}" srcId="{9F7F423C-67A8-4804-A79E-FAEE4332DE19}" destId="{211A3740-A85F-41FB-A01E-D8EC889571EC}" srcOrd="2" destOrd="0" parTransId="{0E716F09-935E-4147-9EA8-D3297F764291}" sibTransId="{3FF1837D-A890-4D91-AC11-FA3A22E5C9E8}"/>
    <dgm:cxn modelId="{7D344957-65DB-4A4D-B08B-C3F8D8E2AF53}" type="presOf" srcId="{3A40C9F8-5047-4925-A331-F6146CCF4A14}" destId="{92ACC433-2E36-4601-827A-403FCF66D543}" srcOrd="0" destOrd="0" presId="urn:microsoft.com/office/officeart/2005/8/layout/vList2"/>
    <dgm:cxn modelId="{FEC1A27C-F15A-49E6-A51B-ABF833C8C37C}" type="presOf" srcId="{211A3740-A85F-41FB-A01E-D8EC889571EC}" destId="{6DA223C7-6BA0-436E-9030-43919FC0AC3C}" srcOrd="0" destOrd="0" presId="urn:microsoft.com/office/officeart/2005/8/layout/vList2"/>
    <dgm:cxn modelId="{4D7931A0-4C08-4E21-828D-7E444274FE85}" srcId="{9F7F423C-67A8-4804-A79E-FAEE4332DE19}" destId="{C106CE37-9549-444F-8CF4-7674CAF8295D}" srcOrd="3" destOrd="0" parTransId="{3676B70E-A0BA-4561-A495-3815BD154778}" sibTransId="{137C3106-DDFD-44C2-9810-CE56AE4F3078}"/>
    <dgm:cxn modelId="{B2A7F9B6-8A5F-4BB5-B65C-7ED8B12ABAFF}" srcId="{9F7F423C-67A8-4804-A79E-FAEE4332DE19}" destId="{ECB9A441-5171-4E79-AEA7-93C8B083831F}" srcOrd="0" destOrd="0" parTransId="{92946085-3DB9-4069-B3E8-CD3B8D054C28}" sibTransId="{42F04EB5-1747-40F9-AA82-2A0BFCB2B5F3}"/>
    <dgm:cxn modelId="{A89B58DD-8DFB-416E-BA4D-7358AEDC21D7}" type="presOf" srcId="{ECB9A441-5171-4E79-AEA7-93C8B083831F}" destId="{827062C8-52A2-44D5-9AB2-F8269AC72236}" srcOrd="0" destOrd="0" presId="urn:microsoft.com/office/officeart/2005/8/layout/vList2"/>
    <dgm:cxn modelId="{C2632E2F-0FE3-4C98-B50A-AA8DA2FEAD99}" type="presParOf" srcId="{0279E1AB-2DFF-44DB-A55B-4AE5B63C8C0F}" destId="{827062C8-52A2-44D5-9AB2-F8269AC72236}" srcOrd="0" destOrd="0" presId="urn:microsoft.com/office/officeart/2005/8/layout/vList2"/>
    <dgm:cxn modelId="{C6C83B30-B3F5-4073-B2A1-045EF418D219}" type="presParOf" srcId="{0279E1AB-2DFF-44DB-A55B-4AE5B63C8C0F}" destId="{78C6EF8E-B0E4-4B59-B901-E9734B7B226E}" srcOrd="1" destOrd="0" presId="urn:microsoft.com/office/officeart/2005/8/layout/vList2"/>
    <dgm:cxn modelId="{3B6B2DB6-6FF6-44BD-BF29-BEB877F36154}" type="presParOf" srcId="{0279E1AB-2DFF-44DB-A55B-4AE5B63C8C0F}" destId="{92ACC433-2E36-4601-827A-403FCF66D543}" srcOrd="2" destOrd="0" presId="urn:microsoft.com/office/officeart/2005/8/layout/vList2"/>
    <dgm:cxn modelId="{6E68B9BA-8D30-4A82-80BC-CEE3E4AB48BB}" type="presParOf" srcId="{0279E1AB-2DFF-44DB-A55B-4AE5B63C8C0F}" destId="{4B222BDF-625F-47BB-8C7F-57C2889093A0}" srcOrd="3" destOrd="0" presId="urn:microsoft.com/office/officeart/2005/8/layout/vList2"/>
    <dgm:cxn modelId="{C34AAA83-0266-4D4E-90A8-4E9CB03ECE35}" type="presParOf" srcId="{0279E1AB-2DFF-44DB-A55B-4AE5B63C8C0F}" destId="{6DA223C7-6BA0-436E-9030-43919FC0AC3C}" srcOrd="4" destOrd="0" presId="urn:microsoft.com/office/officeart/2005/8/layout/vList2"/>
    <dgm:cxn modelId="{1D281C81-5862-4AF4-8834-55029534AC79}" type="presParOf" srcId="{0279E1AB-2DFF-44DB-A55B-4AE5B63C8C0F}" destId="{37247F0E-897B-4C4B-915C-B8632D194B46}" srcOrd="5" destOrd="0" presId="urn:microsoft.com/office/officeart/2005/8/layout/vList2"/>
    <dgm:cxn modelId="{78743B62-B915-4D57-B15C-EA5AAE59C5CF}" type="presParOf" srcId="{0279E1AB-2DFF-44DB-A55B-4AE5B63C8C0F}" destId="{9B7D2811-260F-4B1C-88DF-0D786118DF78}"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E4CB2CC-EEBF-4A90-A6B0-F1462E90C0ED}" type="doc">
      <dgm:prSet loTypeId="urn:microsoft.com/office/officeart/2008/layout/LinedList" loCatId="list" qsTypeId="urn:microsoft.com/office/officeart/2005/8/quickstyle/simple4#2" qsCatId="simple" csTypeId="urn:microsoft.com/office/officeart/2005/8/colors/colorful1#1" csCatId="colorful"/>
      <dgm:spPr/>
      <dgm:t>
        <a:bodyPr/>
        <a:lstStyle/>
        <a:p>
          <a:endParaRPr lang="en-US"/>
        </a:p>
      </dgm:t>
    </dgm:pt>
    <dgm:pt modelId="{DA300B42-F4C0-4B76-A2C7-E73822877603}">
      <dgm:prSet/>
      <dgm:spPr/>
      <dgm:t>
        <a:bodyPr/>
        <a:lstStyle/>
        <a:p>
          <a:r>
            <a:rPr lang="en-US"/>
            <a:t>Multiple staff members are necessary to effectively and safely administer PCA. </a:t>
          </a:r>
        </a:p>
      </dgm:t>
    </dgm:pt>
    <dgm:pt modelId="{70BED05C-8956-4BD3-A56A-FB3828EC6ED1}" type="parTrans" cxnId="{F0E1E074-8BBF-4AFB-A607-F434571F0854}">
      <dgm:prSet/>
      <dgm:spPr/>
      <dgm:t>
        <a:bodyPr/>
        <a:lstStyle/>
        <a:p>
          <a:endParaRPr lang="en-US"/>
        </a:p>
      </dgm:t>
    </dgm:pt>
    <dgm:pt modelId="{9CC069EA-48F8-424A-A6CB-1A295B462B0E}" type="sibTrans" cxnId="{F0E1E074-8BBF-4AFB-A607-F434571F0854}">
      <dgm:prSet/>
      <dgm:spPr/>
      <dgm:t>
        <a:bodyPr/>
        <a:lstStyle/>
        <a:p>
          <a:endParaRPr lang="en-US"/>
        </a:p>
      </dgm:t>
    </dgm:pt>
    <dgm:pt modelId="{1FB2751D-C25B-4858-B104-EBDFCE56F919}">
      <dgm:prSet/>
      <dgm:spPr/>
      <dgm:t>
        <a:bodyPr/>
        <a:lstStyle/>
        <a:p>
          <a:r>
            <a:rPr lang="en-US"/>
            <a:t>Individual roles include the physician ordering the route, medication, and dosing with consultation with the pharmacist </a:t>
          </a:r>
        </a:p>
      </dgm:t>
    </dgm:pt>
    <dgm:pt modelId="{C4EB9C78-4789-4FB0-BCD7-8B0A1E6FB648}" type="parTrans" cxnId="{85559E08-848B-4C03-BA86-CC1A5E16CA30}">
      <dgm:prSet/>
      <dgm:spPr/>
      <dgm:t>
        <a:bodyPr/>
        <a:lstStyle/>
        <a:p>
          <a:endParaRPr lang="en-US"/>
        </a:p>
      </dgm:t>
    </dgm:pt>
    <dgm:pt modelId="{E6633BDB-5C21-47F1-8440-F00EC6F04145}" type="sibTrans" cxnId="{85559E08-848B-4C03-BA86-CC1A5E16CA30}">
      <dgm:prSet/>
      <dgm:spPr/>
      <dgm:t>
        <a:bodyPr/>
        <a:lstStyle/>
        <a:p>
          <a:endParaRPr lang="en-US"/>
        </a:p>
      </dgm:t>
    </dgm:pt>
    <dgm:pt modelId="{284A2701-239A-4A6D-A9A7-29F4BBEE71FD}">
      <dgm:prSet/>
      <dgm:spPr/>
      <dgm:t>
        <a:bodyPr/>
        <a:lstStyle/>
        <a:p>
          <a:r>
            <a:rPr lang="en-US"/>
            <a:t>Pharmacist preparing the drug </a:t>
          </a:r>
        </a:p>
      </dgm:t>
    </dgm:pt>
    <dgm:pt modelId="{E860DB26-B180-4F68-8393-522790284146}" type="parTrans" cxnId="{3096A847-DB9F-4AAB-BAD9-255959CEA866}">
      <dgm:prSet/>
      <dgm:spPr/>
      <dgm:t>
        <a:bodyPr/>
        <a:lstStyle/>
        <a:p>
          <a:endParaRPr lang="en-US"/>
        </a:p>
      </dgm:t>
    </dgm:pt>
    <dgm:pt modelId="{6A86E750-8412-4253-AD85-93C7320A2ED3}" type="sibTrans" cxnId="{3096A847-DB9F-4AAB-BAD9-255959CEA866}">
      <dgm:prSet/>
      <dgm:spPr/>
      <dgm:t>
        <a:bodyPr/>
        <a:lstStyle/>
        <a:p>
          <a:endParaRPr lang="en-US"/>
        </a:p>
      </dgm:t>
    </dgm:pt>
    <dgm:pt modelId="{D577ED67-532F-44F7-B76B-7A509BA6E6EE}">
      <dgm:prSet/>
      <dgm:spPr/>
      <dgm:t>
        <a:bodyPr/>
        <a:lstStyle/>
        <a:p>
          <a:r>
            <a:rPr lang="en-US"/>
            <a:t>Nurse setting up the pump and explaining its use to the patient while periodically monitoring them throughout their use of the device</a:t>
          </a:r>
        </a:p>
      </dgm:t>
    </dgm:pt>
    <dgm:pt modelId="{74DB44CC-E192-4699-9BCC-796BE0F37124}" type="parTrans" cxnId="{6E0E863F-DA09-4551-8DE1-589C42F35275}">
      <dgm:prSet/>
      <dgm:spPr/>
      <dgm:t>
        <a:bodyPr/>
        <a:lstStyle/>
        <a:p>
          <a:endParaRPr lang="en-US"/>
        </a:p>
      </dgm:t>
    </dgm:pt>
    <dgm:pt modelId="{89AA2D49-F7F0-4DF3-B948-474BD11F192C}" type="sibTrans" cxnId="{6E0E863F-DA09-4551-8DE1-589C42F35275}">
      <dgm:prSet/>
      <dgm:spPr/>
      <dgm:t>
        <a:bodyPr/>
        <a:lstStyle/>
        <a:p>
          <a:endParaRPr lang="en-US"/>
        </a:p>
      </dgm:t>
    </dgm:pt>
    <dgm:pt modelId="{2F315B2E-5C94-40A7-947B-F571C2964D42}">
      <dgm:prSet/>
      <dgm:spPr/>
      <dgm:t>
        <a:bodyPr/>
        <a:lstStyle/>
        <a:p>
          <a:r>
            <a:rPr lang="en-US"/>
            <a:t>Lastly, the patient will be personally pressing the administration button</a:t>
          </a:r>
        </a:p>
      </dgm:t>
    </dgm:pt>
    <dgm:pt modelId="{6D3432D9-9761-4F39-81E6-9E2139C4C302}" type="parTrans" cxnId="{A11A078F-CD2B-4C34-BDA6-6E8819A23E1B}">
      <dgm:prSet/>
      <dgm:spPr/>
      <dgm:t>
        <a:bodyPr/>
        <a:lstStyle/>
        <a:p>
          <a:endParaRPr lang="en-US"/>
        </a:p>
      </dgm:t>
    </dgm:pt>
    <dgm:pt modelId="{E2EC1464-8130-4743-B5A1-2F2A2194DA62}" type="sibTrans" cxnId="{A11A078F-CD2B-4C34-BDA6-6E8819A23E1B}">
      <dgm:prSet/>
      <dgm:spPr/>
      <dgm:t>
        <a:bodyPr/>
        <a:lstStyle/>
        <a:p>
          <a:endParaRPr lang="en-US"/>
        </a:p>
      </dgm:t>
    </dgm:pt>
    <dgm:pt modelId="{B4700F3E-BB74-44CD-8ABC-D23067053BAA}" type="pres">
      <dgm:prSet presAssocID="{CE4CB2CC-EEBF-4A90-A6B0-F1462E90C0ED}" presName="vert0" presStyleCnt="0">
        <dgm:presLayoutVars>
          <dgm:dir/>
          <dgm:animOne val="branch"/>
          <dgm:animLvl val="lvl"/>
        </dgm:presLayoutVars>
      </dgm:prSet>
      <dgm:spPr/>
    </dgm:pt>
    <dgm:pt modelId="{8F5C5E55-E52F-4323-BF65-E7DE0872756C}" type="pres">
      <dgm:prSet presAssocID="{DA300B42-F4C0-4B76-A2C7-E73822877603}" presName="thickLine" presStyleLbl="alignNode1" presStyleIdx="0" presStyleCnt="5"/>
      <dgm:spPr/>
    </dgm:pt>
    <dgm:pt modelId="{2A822257-28DD-4347-B5B3-59434110178B}" type="pres">
      <dgm:prSet presAssocID="{DA300B42-F4C0-4B76-A2C7-E73822877603}" presName="horz1" presStyleCnt="0"/>
      <dgm:spPr/>
    </dgm:pt>
    <dgm:pt modelId="{8780BECE-C47D-4E94-A7B5-F2C76B07EDE1}" type="pres">
      <dgm:prSet presAssocID="{DA300B42-F4C0-4B76-A2C7-E73822877603}" presName="tx1" presStyleLbl="revTx" presStyleIdx="0" presStyleCnt="5"/>
      <dgm:spPr/>
    </dgm:pt>
    <dgm:pt modelId="{D16668F4-B68B-4EAB-9942-8A6B00477CC3}" type="pres">
      <dgm:prSet presAssocID="{DA300B42-F4C0-4B76-A2C7-E73822877603}" presName="vert1" presStyleCnt="0"/>
      <dgm:spPr/>
    </dgm:pt>
    <dgm:pt modelId="{35F91220-B844-4050-9E32-C4DB3BE994C5}" type="pres">
      <dgm:prSet presAssocID="{1FB2751D-C25B-4858-B104-EBDFCE56F919}" presName="thickLine" presStyleLbl="alignNode1" presStyleIdx="1" presStyleCnt="5"/>
      <dgm:spPr/>
    </dgm:pt>
    <dgm:pt modelId="{234AFEFE-9079-411E-B92D-43E145CB7A65}" type="pres">
      <dgm:prSet presAssocID="{1FB2751D-C25B-4858-B104-EBDFCE56F919}" presName="horz1" presStyleCnt="0"/>
      <dgm:spPr/>
    </dgm:pt>
    <dgm:pt modelId="{9EAF18EA-1E45-4479-B89A-4888C8A01149}" type="pres">
      <dgm:prSet presAssocID="{1FB2751D-C25B-4858-B104-EBDFCE56F919}" presName="tx1" presStyleLbl="revTx" presStyleIdx="1" presStyleCnt="5"/>
      <dgm:spPr/>
    </dgm:pt>
    <dgm:pt modelId="{F31FFA3E-FCD0-4852-8D92-9A4EF4BFF9D5}" type="pres">
      <dgm:prSet presAssocID="{1FB2751D-C25B-4858-B104-EBDFCE56F919}" presName="vert1" presStyleCnt="0"/>
      <dgm:spPr/>
    </dgm:pt>
    <dgm:pt modelId="{A22655E1-734B-44D2-A613-1DC43D46FCB8}" type="pres">
      <dgm:prSet presAssocID="{284A2701-239A-4A6D-A9A7-29F4BBEE71FD}" presName="thickLine" presStyleLbl="alignNode1" presStyleIdx="2" presStyleCnt="5"/>
      <dgm:spPr/>
    </dgm:pt>
    <dgm:pt modelId="{D356CCC9-301E-465E-9BF5-EA3FE64F7062}" type="pres">
      <dgm:prSet presAssocID="{284A2701-239A-4A6D-A9A7-29F4BBEE71FD}" presName="horz1" presStyleCnt="0"/>
      <dgm:spPr/>
    </dgm:pt>
    <dgm:pt modelId="{9C7ED3BC-51A0-49EB-8438-E16730E34CFF}" type="pres">
      <dgm:prSet presAssocID="{284A2701-239A-4A6D-A9A7-29F4BBEE71FD}" presName="tx1" presStyleLbl="revTx" presStyleIdx="2" presStyleCnt="5"/>
      <dgm:spPr/>
    </dgm:pt>
    <dgm:pt modelId="{C4BA25A4-2872-4F94-9046-59DEB16C11E2}" type="pres">
      <dgm:prSet presAssocID="{284A2701-239A-4A6D-A9A7-29F4BBEE71FD}" presName="vert1" presStyleCnt="0"/>
      <dgm:spPr/>
    </dgm:pt>
    <dgm:pt modelId="{0D03680B-EAC7-4912-85CC-0299D057FCFD}" type="pres">
      <dgm:prSet presAssocID="{D577ED67-532F-44F7-B76B-7A509BA6E6EE}" presName="thickLine" presStyleLbl="alignNode1" presStyleIdx="3" presStyleCnt="5"/>
      <dgm:spPr/>
    </dgm:pt>
    <dgm:pt modelId="{613A58C6-6F5C-4722-BBE3-065065A58BBE}" type="pres">
      <dgm:prSet presAssocID="{D577ED67-532F-44F7-B76B-7A509BA6E6EE}" presName="horz1" presStyleCnt="0"/>
      <dgm:spPr/>
    </dgm:pt>
    <dgm:pt modelId="{A76E4196-0E8C-4913-95C7-3CE796B77DB5}" type="pres">
      <dgm:prSet presAssocID="{D577ED67-532F-44F7-B76B-7A509BA6E6EE}" presName="tx1" presStyleLbl="revTx" presStyleIdx="3" presStyleCnt="5"/>
      <dgm:spPr/>
    </dgm:pt>
    <dgm:pt modelId="{76BA9E1D-91BE-4C78-A4E2-4067EAC6892A}" type="pres">
      <dgm:prSet presAssocID="{D577ED67-532F-44F7-B76B-7A509BA6E6EE}" presName="vert1" presStyleCnt="0"/>
      <dgm:spPr/>
    </dgm:pt>
    <dgm:pt modelId="{6EB9D04F-0D28-43D5-B1EC-2B17CDBDBB8F}" type="pres">
      <dgm:prSet presAssocID="{2F315B2E-5C94-40A7-947B-F571C2964D42}" presName="thickLine" presStyleLbl="alignNode1" presStyleIdx="4" presStyleCnt="5"/>
      <dgm:spPr/>
    </dgm:pt>
    <dgm:pt modelId="{E583782C-7FD8-4BB8-BB99-6BE5CF36B41C}" type="pres">
      <dgm:prSet presAssocID="{2F315B2E-5C94-40A7-947B-F571C2964D42}" presName="horz1" presStyleCnt="0"/>
      <dgm:spPr/>
    </dgm:pt>
    <dgm:pt modelId="{E3106861-C1BA-42FB-9101-335CD6E47CF8}" type="pres">
      <dgm:prSet presAssocID="{2F315B2E-5C94-40A7-947B-F571C2964D42}" presName="tx1" presStyleLbl="revTx" presStyleIdx="4" presStyleCnt="5"/>
      <dgm:spPr/>
    </dgm:pt>
    <dgm:pt modelId="{4711BB8C-7A01-4E93-93C1-30DB2A34DF99}" type="pres">
      <dgm:prSet presAssocID="{2F315B2E-5C94-40A7-947B-F571C2964D42}" presName="vert1" presStyleCnt="0"/>
      <dgm:spPr/>
    </dgm:pt>
  </dgm:ptLst>
  <dgm:cxnLst>
    <dgm:cxn modelId="{E4158402-11B8-4368-9234-FEE4D0D368E4}" type="presOf" srcId="{CE4CB2CC-EEBF-4A90-A6B0-F1462E90C0ED}" destId="{B4700F3E-BB74-44CD-8ABC-D23067053BAA}" srcOrd="0" destOrd="0" presId="urn:microsoft.com/office/officeart/2008/layout/LinedList"/>
    <dgm:cxn modelId="{85559E08-848B-4C03-BA86-CC1A5E16CA30}" srcId="{CE4CB2CC-EEBF-4A90-A6B0-F1462E90C0ED}" destId="{1FB2751D-C25B-4858-B104-EBDFCE56F919}" srcOrd="1" destOrd="0" parTransId="{C4EB9C78-4789-4FB0-BCD7-8B0A1E6FB648}" sibTransId="{E6633BDB-5C21-47F1-8440-F00EC6F04145}"/>
    <dgm:cxn modelId="{B0F74835-DF7C-4B2B-AD38-2C2FF792F06C}" type="presOf" srcId="{DA300B42-F4C0-4B76-A2C7-E73822877603}" destId="{8780BECE-C47D-4E94-A7B5-F2C76B07EDE1}" srcOrd="0" destOrd="0" presId="urn:microsoft.com/office/officeart/2008/layout/LinedList"/>
    <dgm:cxn modelId="{2BB17B39-6852-45A8-8907-4A5127C459D0}" type="presOf" srcId="{284A2701-239A-4A6D-A9A7-29F4BBEE71FD}" destId="{9C7ED3BC-51A0-49EB-8438-E16730E34CFF}" srcOrd="0" destOrd="0" presId="urn:microsoft.com/office/officeart/2008/layout/LinedList"/>
    <dgm:cxn modelId="{6E0E863F-DA09-4551-8DE1-589C42F35275}" srcId="{CE4CB2CC-EEBF-4A90-A6B0-F1462E90C0ED}" destId="{D577ED67-532F-44F7-B76B-7A509BA6E6EE}" srcOrd="3" destOrd="0" parTransId="{74DB44CC-E192-4699-9BCC-796BE0F37124}" sibTransId="{89AA2D49-F7F0-4DF3-B948-474BD11F192C}"/>
    <dgm:cxn modelId="{3096A847-DB9F-4AAB-BAD9-255959CEA866}" srcId="{CE4CB2CC-EEBF-4A90-A6B0-F1462E90C0ED}" destId="{284A2701-239A-4A6D-A9A7-29F4BBEE71FD}" srcOrd="2" destOrd="0" parTransId="{E860DB26-B180-4F68-8393-522790284146}" sibTransId="{6A86E750-8412-4253-AD85-93C7320A2ED3}"/>
    <dgm:cxn modelId="{6A4A466B-5BE9-40BC-85E3-61B205AC5A91}" type="presOf" srcId="{1FB2751D-C25B-4858-B104-EBDFCE56F919}" destId="{9EAF18EA-1E45-4479-B89A-4888C8A01149}" srcOrd="0" destOrd="0" presId="urn:microsoft.com/office/officeart/2008/layout/LinedList"/>
    <dgm:cxn modelId="{F0E1E074-8BBF-4AFB-A607-F434571F0854}" srcId="{CE4CB2CC-EEBF-4A90-A6B0-F1462E90C0ED}" destId="{DA300B42-F4C0-4B76-A2C7-E73822877603}" srcOrd="0" destOrd="0" parTransId="{70BED05C-8956-4BD3-A56A-FB3828EC6ED1}" sibTransId="{9CC069EA-48F8-424A-A6CB-1A295B462B0E}"/>
    <dgm:cxn modelId="{A11A078F-CD2B-4C34-BDA6-6E8819A23E1B}" srcId="{CE4CB2CC-EEBF-4A90-A6B0-F1462E90C0ED}" destId="{2F315B2E-5C94-40A7-947B-F571C2964D42}" srcOrd="4" destOrd="0" parTransId="{6D3432D9-9761-4F39-81E6-9E2139C4C302}" sibTransId="{E2EC1464-8130-4743-B5A1-2F2A2194DA62}"/>
    <dgm:cxn modelId="{5D8CE0B9-94D8-4377-B2B9-656B700613FD}" type="presOf" srcId="{D577ED67-532F-44F7-B76B-7A509BA6E6EE}" destId="{A76E4196-0E8C-4913-95C7-3CE796B77DB5}" srcOrd="0" destOrd="0" presId="urn:microsoft.com/office/officeart/2008/layout/LinedList"/>
    <dgm:cxn modelId="{208B12F8-9660-482F-A27F-4E17E6713A7F}" type="presOf" srcId="{2F315B2E-5C94-40A7-947B-F571C2964D42}" destId="{E3106861-C1BA-42FB-9101-335CD6E47CF8}" srcOrd="0" destOrd="0" presId="urn:microsoft.com/office/officeart/2008/layout/LinedList"/>
    <dgm:cxn modelId="{CCE088F5-4DA2-4F6D-9F6A-D2B6244BCE52}" type="presParOf" srcId="{B4700F3E-BB74-44CD-8ABC-D23067053BAA}" destId="{8F5C5E55-E52F-4323-BF65-E7DE0872756C}" srcOrd="0" destOrd="0" presId="urn:microsoft.com/office/officeart/2008/layout/LinedList"/>
    <dgm:cxn modelId="{A022EEB2-B39A-47CC-A795-612C03FB69EC}" type="presParOf" srcId="{B4700F3E-BB74-44CD-8ABC-D23067053BAA}" destId="{2A822257-28DD-4347-B5B3-59434110178B}" srcOrd="1" destOrd="0" presId="urn:microsoft.com/office/officeart/2008/layout/LinedList"/>
    <dgm:cxn modelId="{9B5DA6FB-E41E-49F8-BFFD-746368B35BD6}" type="presParOf" srcId="{2A822257-28DD-4347-B5B3-59434110178B}" destId="{8780BECE-C47D-4E94-A7B5-F2C76B07EDE1}" srcOrd="0" destOrd="0" presId="urn:microsoft.com/office/officeart/2008/layout/LinedList"/>
    <dgm:cxn modelId="{68080CDC-4070-46CD-B427-D8AF1E6C1738}" type="presParOf" srcId="{2A822257-28DD-4347-B5B3-59434110178B}" destId="{D16668F4-B68B-4EAB-9942-8A6B00477CC3}" srcOrd="1" destOrd="0" presId="urn:microsoft.com/office/officeart/2008/layout/LinedList"/>
    <dgm:cxn modelId="{E8B16DB5-057E-46E9-8D84-29982B721F02}" type="presParOf" srcId="{B4700F3E-BB74-44CD-8ABC-D23067053BAA}" destId="{35F91220-B844-4050-9E32-C4DB3BE994C5}" srcOrd="2" destOrd="0" presId="urn:microsoft.com/office/officeart/2008/layout/LinedList"/>
    <dgm:cxn modelId="{A147BA3E-EB2B-4637-8ADB-26A1AAD4E5E9}" type="presParOf" srcId="{B4700F3E-BB74-44CD-8ABC-D23067053BAA}" destId="{234AFEFE-9079-411E-B92D-43E145CB7A65}" srcOrd="3" destOrd="0" presId="urn:microsoft.com/office/officeart/2008/layout/LinedList"/>
    <dgm:cxn modelId="{BCE5A141-B5D9-4D01-A9D6-8DE0140ADD93}" type="presParOf" srcId="{234AFEFE-9079-411E-B92D-43E145CB7A65}" destId="{9EAF18EA-1E45-4479-B89A-4888C8A01149}" srcOrd="0" destOrd="0" presId="urn:microsoft.com/office/officeart/2008/layout/LinedList"/>
    <dgm:cxn modelId="{0A030822-6B53-4E1F-84AE-1D3F4062A0D2}" type="presParOf" srcId="{234AFEFE-9079-411E-B92D-43E145CB7A65}" destId="{F31FFA3E-FCD0-4852-8D92-9A4EF4BFF9D5}" srcOrd="1" destOrd="0" presId="urn:microsoft.com/office/officeart/2008/layout/LinedList"/>
    <dgm:cxn modelId="{103E77E1-F589-4526-9EE7-88D18B9AA642}" type="presParOf" srcId="{B4700F3E-BB74-44CD-8ABC-D23067053BAA}" destId="{A22655E1-734B-44D2-A613-1DC43D46FCB8}" srcOrd="4" destOrd="0" presId="urn:microsoft.com/office/officeart/2008/layout/LinedList"/>
    <dgm:cxn modelId="{FCC62CB8-60BD-46A6-B9DE-287C18B8EA6F}" type="presParOf" srcId="{B4700F3E-BB74-44CD-8ABC-D23067053BAA}" destId="{D356CCC9-301E-465E-9BF5-EA3FE64F7062}" srcOrd="5" destOrd="0" presId="urn:microsoft.com/office/officeart/2008/layout/LinedList"/>
    <dgm:cxn modelId="{974E592F-F81D-42B5-9CC5-AB7B5D5ED8EF}" type="presParOf" srcId="{D356CCC9-301E-465E-9BF5-EA3FE64F7062}" destId="{9C7ED3BC-51A0-49EB-8438-E16730E34CFF}" srcOrd="0" destOrd="0" presId="urn:microsoft.com/office/officeart/2008/layout/LinedList"/>
    <dgm:cxn modelId="{7F0259C4-AEB7-4383-A1B0-2BEB7356F659}" type="presParOf" srcId="{D356CCC9-301E-465E-9BF5-EA3FE64F7062}" destId="{C4BA25A4-2872-4F94-9046-59DEB16C11E2}" srcOrd="1" destOrd="0" presId="urn:microsoft.com/office/officeart/2008/layout/LinedList"/>
    <dgm:cxn modelId="{DA04B0CC-1169-48F0-95BE-05B2900CEAB9}" type="presParOf" srcId="{B4700F3E-BB74-44CD-8ABC-D23067053BAA}" destId="{0D03680B-EAC7-4912-85CC-0299D057FCFD}" srcOrd="6" destOrd="0" presId="urn:microsoft.com/office/officeart/2008/layout/LinedList"/>
    <dgm:cxn modelId="{B9C6AC6C-8DED-466D-AEB6-86F5B0286210}" type="presParOf" srcId="{B4700F3E-BB74-44CD-8ABC-D23067053BAA}" destId="{613A58C6-6F5C-4722-BBE3-065065A58BBE}" srcOrd="7" destOrd="0" presId="urn:microsoft.com/office/officeart/2008/layout/LinedList"/>
    <dgm:cxn modelId="{55F7F6E7-0B86-4D19-9842-671CA725CB1E}" type="presParOf" srcId="{613A58C6-6F5C-4722-BBE3-065065A58BBE}" destId="{A76E4196-0E8C-4913-95C7-3CE796B77DB5}" srcOrd="0" destOrd="0" presId="urn:microsoft.com/office/officeart/2008/layout/LinedList"/>
    <dgm:cxn modelId="{9A58F555-55A7-495B-B496-00AA478BCFCB}" type="presParOf" srcId="{613A58C6-6F5C-4722-BBE3-065065A58BBE}" destId="{76BA9E1D-91BE-4C78-A4E2-4067EAC6892A}" srcOrd="1" destOrd="0" presId="urn:microsoft.com/office/officeart/2008/layout/LinedList"/>
    <dgm:cxn modelId="{C6FAC1A8-8045-479D-BD23-62A869398443}" type="presParOf" srcId="{B4700F3E-BB74-44CD-8ABC-D23067053BAA}" destId="{6EB9D04F-0D28-43D5-B1EC-2B17CDBDBB8F}" srcOrd="8" destOrd="0" presId="urn:microsoft.com/office/officeart/2008/layout/LinedList"/>
    <dgm:cxn modelId="{FDF12D86-9CA1-4489-900B-2FC79A9AB7B1}" type="presParOf" srcId="{B4700F3E-BB74-44CD-8ABC-D23067053BAA}" destId="{E583782C-7FD8-4BB8-BB99-6BE5CF36B41C}" srcOrd="9" destOrd="0" presId="urn:microsoft.com/office/officeart/2008/layout/LinedList"/>
    <dgm:cxn modelId="{40184E5D-9494-4365-8F58-C4602F4D7A31}" type="presParOf" srcId="{E583782C-7FD8-4BB8-BB99-6BE5CF36B41C}" destId="{E3106861-C1BA-42FB-9101-335CD6E47CF8}" srcOrd="0" destOrd="0" presId="urn:microsoft.com/office/officeart/2008/layout/LinedList"/>
    <dgm:cxn modelId="{E86C859F-ECC7-45F8-AFC3-07D62345405B}" type="presParOf" srcId="{E583782C-7FD8-4BB8-BB99-6BE5CF36B41C}" destId="{4711BB8C-7A01-4E93-93C1-30DB2A34DF9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9ACF42A-7AFA-4D1E-BA7D-60F05BB18E32}" type="doc">
      <dgm:prSet loTypeId="urn:microsoft.com/office/officeart/2005/8/layout/vList2" loCatId="list" qsTypeId="urn:microsoft.com/office/officeart/2005/8/quickstyle/simple4#3" qsCatId="simple" csTypeId="urn:microsoft.com/office/officeart/2005/8/colors/colorful5#3" csCatId="colorful"/>
      <dgm:spPr/>
      <dgm:t>
        <a:bodyPr/>
        <a:lstStyle/>
        <a:p>
          <a:endParaRPr lang="en-US"/>
        </a:p>
      </dgm:t>
    </dgm:pt>
    <dgm:pt modelId="{D4400DE2-AECB-4276-AF22-83212DAD0DF9}">
      <dgm:prSet/>
      <dgm:spPr/>
      <dgm:t>
        <a:bodyPr/>
        <a:lstStyle/>
        <a:p>
          <a:r>
            <a:rPr lang="en-US"/>
            <a:t>An initial bolus or loading dose to bring the pain under immediate control—an important but sometimes overlooked consideration in the successful use of PCAs</a:t>
          </a:r>
        </a:p>
      </dgm:t>
    </dgm:pt>
    <dgm:pt modelId="{66F3846B-E921-486C-9CF2-150FAD97280C}" type="parTrans" cxnId="{0E6713EB-2232-47C6-992A-1470D6329072}">
      <dgm:prSet/>
      <dgm:spPr/>
      <dgm:t>
        <a:bodyPr/>
        <a:lstStyle/>
        <a:p>
          <a:endParaRPr lang="en-US"/>
        </a:p>
      </dgm:t>
    </dgm:pt>
    <dgm:pt modelId="{DDFCF4A6-5E5E-4EBC-9D6B-9FD803257087}" type="sibTrans" cxnId="{0E6713EB-2232-47C6-992A-1470D6329072}">
      <dgm:prSet/>
      <dgm:spPr/>
      <dgm:t>
        <a:bodyPr/>
        <a:lstStyle/>
        <a:p>
          <a:endParaRPr lang="en-US"/>
        </a:p>
      </dgm:t>
    </dgm:pt>
    <dgm:pt modelId="{B066BBB2-E9D4-448B-A1D0-A6DCBF8E90D5}">
      <dgm:prSet/>
      <dgm:spPr/>
      <dgm:t>
        <a:bodyPr/>
        <a:lstStyle/>
        <a:p>
          <a:r>
            <a:rPr lang="en-US"/>
            <a:t>The patient-initiated or demand dose, available to the patient at the press of a button</a:t>
          </a:r>
        </a:p>
      </dgm:t>
    </dgm:pt>
    <dgm:pt modelId="{269ECEA1-31E2-4C60-BAEB-7173249D424B}" type="parTrans" cxnId="{C57795E4-FF18-4BF7-A2B8-9F5B9850AFC2}">
      <dgm:prSet/>
      <dgm:spPr/>
      <dgm:t>
        <a:bodyPr/>
        <a:lstStyle/>
        <a:p>
          <a:endParaRPr lang="en-US"/>
        </a:p>
      </dgm:t>
    </dgm:pt>
    <dgm:pt modelId="{5201A357-650D-4662-A6C8-0A7AD7735BE5}" type="sibTrans" cxnId="{C57795E4-FF18-4BF7-A2B8-9F5B9850AFC2}">
      <dgm:prSet/>
      <dgm:spPr/>
      <dgm:t>
        <a:bodyPr/>
        <a:lstStyle/>
        <a:p>
          <a:endParaRPr lang="en-US"/>
        </a:p>
      </dgm:t>
    </dgm:pt>
    <dgm:pt modelId="{363BD7A6-8874-443E-99FA-3ABCE0824A15}">
      <dgm:prSet/>
      <dgm:spPr/>
      <dgm:t>
        <a:bodyPr/>
        <a:lstStyle/>
        <a:p>
          <a:r>
            <a:rPr lang="en-US"/>
            <a:t>The delay interval or lockout, typically between six and 15 minutes, allowing the analgesic to achieve its peak effect before another dose can be administered</a:t>
          </a:r>
        </a:p>
      </dgm:t>
    </dgm:pt>
    <dgm:pt modelId="{53C994F2-4623-4E38-848C-80EC3E34BF3F}" type="parTrans" cxnId="{C9CAB98D-6BE7-441A-882E-ED90E5BA40E6}">
      <dgm:prSet/>
      <dgm:spPr/>
      <dgm:t>
        <a:bodyPr/>
        <a:lstStyle/>
        <a:p>
          <a:endParaRPr lang="en-US"/>
        </a:p>
      </dgm:t>
    </dgm:pt>
    <dgm:pt modelId="{76EE5D80-0E67-4B99-ADCF-ED6F548EF79B}" type="sibTrans" cxnId="{C9CAB98D-6BE7-441A-882E-ED90E5BA40E6}">
      <dgm:prSet/>
      <dgm:spPr/>
      <dgm:t>
        <a:bodyPr/>
        <a:lstStyle/>
        <a:p>
          <a:endParaRPr lang="en-US"/>
        </a:p>
      </dgm:t>
    </dgm:pt>
    <dgm:pt modelId="{7C3518A4-3D66-4AFA-BCCC-C0480779F32A}" type="pres">
      <dgm:prSet presAssocID="{79ACF42A-7AFA-4D1E-BA7D-60F05BB18E32}" presName="linear" presStyleCnt="0">
        <dgm:presLayoutVars>
          <dgm:animLvl val="lvl"/>
          <dgm:resizeHandles val="exact"/>
        </dgm:presLayoutVars>
      </dgm:prSet>
      <dgm:spPr/>
    </dgm:pt>
    <dgm:pt modelId="{0574DDAA-B5E7-449A-B5BC-E02DE7D43C44}" type="pres">
      <dgm:prSet presAssocID="{D4400DE2-AECB-4276-AF22-83212DAD0DF9}" presName="parentText" presStyleLbl="node1" presStyleIdx="0" presStyleCnt="3">
        <dgm:presLayoutVars>
          <dgm:chMax val="0"/>
          <dgm:bulletEnabled val="1"/>
        </dgm:presLayoutVars>
      </dgm:prSet>
      <dgm:spPr/>
    </dgm:pt>
    <dgm:pt modelId="{8D9601D0-3733-496D-98F4-4FBED83500CB}" type="pres">
      <dgm:prSet presAssocID="{DDFCF4A6-5E5E-4EBC-9D6B-9FD803257087}" presName="spacer" presStyleCnt="0"/>
      <dgm:spPr/>
    </dgm:pt>
    <dgm:pt modelId="{4127CCCD-F335-4DB3-8361-9FD674D61409}" type="pres">
      <dgm:prSet presAssocID="{B066BBB2-E9D4-448B-A1D0-A6DCBF8E90D5}" presName="parentText" presStyleLbl="node1" presStyleIdx="1" presStyleCnt="3">
        <dgm:presLayoutVars>
          <dgm:chMax val="0"/>
          <dgm:bulletEnabled val="1"/>
        </dgm:presLayoutVars>
      </dgm:prSet>
      <dgm:spPr/>
    </dgm:pt>
    <dgm:pt modelId="{B7A29F5F-09FD-4DCF-B701-DC0E5E912A9C}" type="pres">
      <dgm:prSet presAssocID="{5201A357-650D-4662-A6C8-0A7AD7735BE5}" presName="spacer" presStyleCnt="0"/>
      <dgm:spPr/>
    </dgm:pt>
    <dgm:pt modelId="{DCBDD92D-FFD5-446B-9412-240155972F0C}" type="pres">
      <dgm:prSet presAssocID="{363BD7A6-8874-443E-99FA-3ABCE0824A15}" presName="parentText" presStyleLbl="node1" presStyleIdx="2" presStyleCnt="3">
        <dgm:presLayoutVars>
          <dgm:chMax val="0"/>
          <dgm:bulletEnabled val="1"/>
        </dgm:presLayoutVars>
      </dgm:prSet>
      <dgm:spPr/>
    </dgm:pt>
  </dgm:ptLst>
  <dgm:cxnLst>
    <dgm:cxn modelId="{E5ECC405-BF13-498F-BA22-D07FBE3CE65C}" type="presOf" srcId="{79ACF42A-7AFA-4D1E-BA7D-60F05BB18E32}" destId="{7C3518A4-3D66-4AFA-BCCC-C0480779F32A}" srcOrd="0" destOrd="0" presId="urn:microsoft.com/office/officeart/2005/8/layout/vList2"/>
    <dgm:cxn modelId="{4A5C0E79-0AA8-47F5-9497-D8826E289DA2}" type="presOf" srcId="{D4400DE2-AECB-4276-AF22-83212DAD0DF9}" destId="{0574DDAA-B5E7-449A-B5BC-E02DE7D43C44}" srcOrd="0" destOrd="0" presId="urn:microsoft.com/office/officeart/2005/8/layout/vList2"/>
    <dgm:cxn modelId="{C9CAB98D-6BE7-441A-882E-ED90E5BA40E6}" srcId="{79ACF42A-7AFA-4D1E-BA7D-60F05BB18E32}" destId="{363BD7A6-8874-443E-99FA-3ABCE0824A15}" srcOrd="2" destOrd="0" parTransId="{53C994F2-4623-4E38-848C-80EC3E34BF3F}" sibTransId="{76EE5D80-0E67-4B99-ADCF-ED6F548EF79B}"/>
    <dgm:cxn modelId="{A9D0ADAB-1480-416C-83D0-3C4E5C5A90E4}" type="presOf" srcId="{363BD7A6-8874-443E-99FA-3ABCE0824A15}" destId="{DCBDD92D-FFD5-446B-9412-240155972F0C}" srcOrd="0" destOrd="0" presId="urn:microsoft.com/office/officeart/2005/8/layout/vList2"/>
    <dgm:cxn modelId="{C57795E4-FF18-4BF7-A2B8-9F5B9850AFC2}" srcId="{79ACF42A-7AFA-4D1E-BA7D-60F05BB18E32}" destId="{B066BBB2-E9D4-448B-A1D0-A6DCBF8E90D5}" srcOrd="1" destOrd="0" parTransId="{269ECEA1-31E2-4C60-BAEB-7173249D424B}" sibTransId="{5201A357-650D-4662-A6C8-0A7AD7735BE5}"/>
    <dgm:cxn modelId="{0E6713EB-2232-47C6-992A-1470D6329072}" srcId="{79ACF42A-7AFA-4D1E-BA7D-60F05BB18E32}" destId="{D4400DE2-AECB-4276-AF22-83212DAD0DF9}" srcOrd="0" destOrd="0" parTransId="{66F3846B-E921-486C-9CF2-150FAD97280C}" sibTransId="{DDFCF4A6-5E5E-4EBC-9D6B-9FD803257087}"/>
    <dgm:cxn modelId="{C47934F5-FD8F-4276-8229-1C269794A4F4}" type="presOf" srcId="{B066BBB2-E9D4-448B-A1D0-A6DCBF8E90D5}" destId="{4127CCCD-F335-4DB3-8361-9FD674D61409}" srcOrd="0" destOrd="0" presId="urn:microsoft.com/office/officeart/2005/8/layout/vList2"/>
    <dgm:cxn modelId="{BE547C9A-423A-4261-9E9E-873D69AD15C1}" type="presParOf" srcId="{7C3518A4-3D66-4AFA-BCCC-C0480779F32A}" destId="{0574DDAA-B5E7-449A-B5BC-E02DE7D43C44}" srcOrd="0" destOrd="0" presId="urn:microsoft.com/office/officeart/2005/8/layout/vList2"/>
    <dgm:cxn modelId="{B361C3D1-0A34-47B3-81D9-248ADA803F99}" type="presParOf" srcId="{7C3518A4-3D66-4AFA-BCCC-C0480779F32A}" destId="{8D9601D0-3733-496D-98F4-4FBED83500CB}" srcOrd="1" destOrd="0" presId="urn:microsoft.com/office/officeart/2005/8/layout/vList2"/>
    <dgm:cxn modelId="{849D7FE7-2D16-4406-B273-A42F01AB75C6}" type="presParOf" srcId="{7C3518A4-3D66-4AFA-BCCC-C0480779F32A}" destId="{4127CCCD-F335-4DB3-8361-9FD674D61409}" srcOrd="2" destOrd="0" presId="urn:microsoft.com/office/officeart/2005/8/layout/vList2"/>
    <dgm:cxn modelId="{B3BB9FA9-C33B-46BA-BFB3-0C2EA4D34D60}" type="presParOf" srcId="{7C3518A4-3D66-4AFA-BCCC-C0480779F32A}" destId="{B7A29F5F-09FD-4DCF-B701-DC0E5E912A9C}" srcOrd="3" destOrd="0" presId="urn:microsoft.com/office/officeart/2005/8/layout/vList2"/>
    <dgm:cxn modelId="{27177400-EE5B-475D-B1D2-AF2F3AC38F29}" type="presParOf" srcId="{7C3518A4-3D66-4AFA-BCCC-C0480779F32A}" destId="{DCBDD92D-FFD5-446B-9412-240155972F0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415DF07-00BE-4845-BCCF-C02C3F818EB8}" type="doc">
      <dgm:prSet loTypeId="urn:microsoft.com/office/officeart/2008/layout/LinedList" loCatId="list" qsTypeId="urn:microsoft.com/office/officeart/2005/8/quickstyle/simple4#4" qsCatId="simple" csTypeId="urn:microsoft.com/office/officeart/2005/8/colors/accent0_3#2" csCatId="mainScheme"/>
      <dgm:spPr/>
      <dgm:t>
        <a:bodyPr/>
        <a:lstStyle/>
        <a:p>
          <a:endParaRPr lang="en-US"/>
        </a:p>
      </dgm:t>
    </dgm:pt>
    <dgm:pt modelId="{6C4A6914-8A13-4F67-88D6-64D5B70CCA45}">
      <dgm:prSet/>
      <dgm:spPr/>
      <dgm:t>
        <a:bodyPr/>
        <a:lstStyle/>
        <a:p>
          <a:r>
            <a:rPr lang="en-US"/>
            <a:t>A continuous infusion or basal rate to provide continuous pain relief or oral</a:t>
          </a:r>
        </a:p>
      </dgm:t>
    </dgm:pt>
    <dgm:pt modelId="{0C931058-8D9A-43E9-BF78-15D55859D001}" type="parTrans" cxnId="{0B945357-A756-4769-9A9F-75AE066B490F}">
      <dgm:prSet/>
      <dgm:spPr/>
      <dgm:t>
        <a:bodyPr/>
        <a:lstStyle/>
        <a:p>
          <a:endParaRPr lang="en-US"/>
        </a:p>
      </dgm:t>
    </dgm:pt>
    <dgm:pt modelId="{57DEFEF1-74B7-4654-8179-C5CEF5BA0732}" type="sibTrans" cxnId="{0B945357-A756-4769-9A9F-75AE066B490F}">
      <dgm:prSet/>
      <dgm:spPr/>
      <dgm:t>
        <a:bodyPr/>
        <a:lstStyle/>
        <a:p>
          <a:endParaRPr lang="en-US"/>
        </a:p>
      </dgm:t>
    </dgm:pt>
    <dgm:pt modelId="{579FAB7D-414F-4E66-B8BB-90E7F700DABC}">
      <dgm:prSet/>
      <dgm:spPr/>
      <dgm:t>
        <a:bodyPr/>
        <a:lstStyle/>
        <a:p>
          <a:r>
            <a:rPr lang="en-US"/>
            <a:t>The patient could receive this dose in a long-acting oral analgesic, with the PCA used for incidental or breakthrough pain</a:t>
          </a:r>
        </a:p>
      </dgm:t>
    </dgm:pt>
    <dgm:pt modelId="{63DEB150-B864-4319-9580-ED91105B09F5}" type="parTrans" cxnId="{B83270FB-6328-409A-9CF8-22935F852D97}">
      <dgm:prSet/>
      <dgm:spPr/>
      <dgm:t>
        <a:bodyPr/>
        <a:lstStyle/>
        <a:p>
          <a:endParaRPr lang="en-US"/>
        </a:p>
      </dgm:t>
    </dgm:pt>
    <dgm:pt modelId="{2BA344EB-2BC9-4D38-8497-A9E209CE85B5}" type="sibTrans" cxnId="{B83270FB-6328-409A-9CF8-22935F852D97}">
      <dgm:prSet/>
      <dgm:spPr/>
      <dgm:t>
        <a:bodyPr/>
        <a:lstStyle/>
        <a:p>
          <a:endParaRPr lang="en-US"/>
        </a:p>
      </dgm:t>
    </dgm:pt>
    <dgm:pt modelId="{AF45E19C-953B-42F8-B206-C70FA8AA49DD}">
      <dgm:prSet/>
      <dgm:spPr/>
      <dgm:t>
        <a:bodyPr/>
        <a:lstStyle/>
        <a:p>
          <a:r>
            <a:rPr lang="en-US"/>
            <a:t>For those receiving opioids for chronic pain, the basal rate could be their current analgesic dose converted to the intravenous equivalent</a:t>
          </a:r>
        </a:p>
      </dgm:t>
    </dgm:pt>
    <dgm:pt modelId="{6945442C-A53A-479C-A2E8-B16B0F38FBFC}" type="parTrans" cxnId="{28AC0BDC-6880-42BB-8F21-763E76FC5DBE}">
      <dgm:prSet/>
      <dgm:spPr/>
      <dgm:t>
        <a:bodyPr/>
        <a:lstStyle/>
        <a:p>
          <a:endParaRPr lang="en-US"/>
        </a:p>
      </dgm:t>
    </dgm:pt>
    <dgm:pt modelId="{3085B06E-B5B0-46E8-8A98-3DC03D13C64D}" type="sibTrans" cxnId="{28AC0BDC-6880-42BB-8F21-763E76FC5DBE}">
      <dgm:prSet/>
      <dgm:spPr/>
      <dgm:t>
        <a:bodyPr/>
        <a:lstStyle/>
        <a:p>
          <a:endParaRPr lang="en-US"/>
        </a:p>
      </dgm:t>
    </dgm:pt>
    <dgm:pt modelId="{A7CD1F9C-D44A-4609-A842-236D760DFC85}">
      <dgm:prSet/>
      <dgm:spPr/>
      <dgm:t>
        <a:bodyPr/>
        <a:lstStyle/>
        <a:p>
          <a:r>
            <a:rPr lang="en-US"/>
            <a:t>A maximum volume of drug to be administered within a defined period of one, four, eight, or 24 hours, calculated to prevent an opioid overdose—regardless of how many times the PCA button gets pushed</a:t>
          </a:r>
        </a:p>
      </dgm:t>
    </dgm:pt>
    <dgm:pt modelId="{464E7074-44B8-4242-BB64-EA0BB52A69BF}" type="parTrans" cxnId="{2EC7A4FD-295F-4F83-8A1E-1FA0941D8A21}">
      <dgm:prSet/>
      <dgm:spPr/>
      <dgm:t>
        <a:bodyPr/>
        <a:lstStyle/>
        <a:p>
          <a:endParaRPr lang="en-US"/>
        </a:p>
      </dgm:t>
    </dgm:pt>
    <dgm:pt modelId="{328C799D-4741-49FD-A91C-17259D71A221}" type="sibTrans" cxnId="{2EC7A4FD-295F-4F83-8A1E-1FA0941D8A21}">
      <dgm:prSet/>
      <dgm:spPr/>
      <dgm:t>
        <a:bodyPr/>
        <a:lstStyle/>
        <a:p>
          <a:endParaRPr lang="en-US"/>
        </a:p>
      </dgm:t>
    </dgm:pt>
    <dgm:pt modelId="{1AF9DDF6-E4AE-4B23-B228-0B4EC10C5EC6}" type="pres">
      <dgm:prSet presAssocID="{1415DF07-00BE-4845-BCCF-C02C3F818EB8}" presName="vert0" presStyleCnt="0">
        <dgm:presLayoutVars>
          <dgm:dir/>
          <dgm:animOne val="branch"/>
          <dgm:animLvl val="lvl"/>
        </dgm:presLayoutVars>
      </dgm:prSet>
      <dgm:spPr/>
    </dgm:pt>
    <dgm:pt modelId="{D121DAC3-5ECD-459F-B68A-45F2A6B4090F}" type="pres">
      <dgm:prSet presAssocID="{6C4A6914-8A13-4F67-88D6-64D5B70CCA45}" presName="thickLine" presStyleLbl="alignNode1" presStyleIdx="0" presStyleCnt="4"/>
      <dgm:spPr/>
    </dgm:pt>
    <dgm:pt modelId="{A3AF7A29-127C-4BCA-B806-EBCB799968B7}" type="pres">
      <dgm:prSet presAssocID="{6C4A6914-8A13-4F67-88D6-64D5B70CCA45}" presName="horz1" presStyleCnt="0"/>
      <dgm:spPr/>
    </dgm:pt>
    <dgm:pt modelId="{DBDDE8DF-DFBD-4818-85B3-2AED9202459A}" type="pres">
      <dgm:prSet presAssocID="{6C4A6914-8A13-4F67-88D6-64D5B70CCA45}" presName="tx1" presStyleLbl="revTx" presStyleIdx="0" presStyleCnt="4"/>
      <dgm:spPr/>
    </dgm:pt>
    <dgm:pt modelId="{722ACBDD-3D60-46F2-9725-9E53CF1D992D}" type="pres">
      <dgm:prSet presAssocID="{6C4A6914-8A13-4F67-88D6-64D5B70CCA45}" presName="vert1" presStyleCnt="0"/>
      <dgm:spPr/>
    </dgm:pt>
    <dgm:pt modelId="{AD4A43E2-4DC1-449D-9965-B687BE6BC349}" type="pres">
      <dgm:prSet presAssocID="{579FAB7D-414F-4E66-B8BB-90E7F700DABC}" presName="thickLine" presStyleLbl="alignNode1" presStyleIdx="1" presStyleCnt="4"/>
      <dgm:spPr/>
    </dgm:pt>
    <dgm:pt modelId="{AFDF50E5-D057-4288-91B4-13DBB7BC5FC8}" type="pres">
      <dgm:prSet presAssocID="{579FAB7D-414F-4E66-B8BB-90E7F700DABC}" presName="horz1" presStyleCnt="0"/>
      <dgm:spPr/>
    </dgm:pt>
    <dgm:pt modelId="{1C330B09-8E75-49D7-B3EE-2BC6D0787E1D}" type="pres">
      <dgm:prSet presAssocID="{579FAB7D-414F-4E66-B8BB-90E7F700DABC}" presName="tx1" presStyleLbl="revTx" presStyleIdx="1" presStyleCnt="4"/>
      <dgm:spPr/>
    </dgm:pt>
    <dgm:pt modelId="{C13BAC98-BF49-4011-BD20-8B17AE046E2D}" type="pres">
      <dgm:prSet presAssocID="{579FAB7D-414F-4E66-B8BB-90E7F700DABC}" presName="vert1" presStyleCnt="0"/>
      <dgm:spPr/>
    </dgm:pt>
    <dgm:pt modelId="{B33B4340-DF68-45DD-AA48-2426A73079AF}" type="pres">
      <dgm:prSet presAssocID="{AF45E19C-953B-42F8-B206-C70FA8AA49DD}" presName="thickLine" presStyleLbl="alignNode1" presStyleIdx="2" presStyleCnt="4"/>
      <dgm:spPr/>
    </dgm:pt>
    <dgm:pt modelId="{422E29A8-6E77-4021-BA5F-EEDF13D835E7}" type="pres">
      <dgm:prSet presAssocID="{AF45E19C-953B-42F8-B206-C70FA8AA49DD}" presName="horz1" presStyleCnt="0"/>
      <dgm:spPr/>
    </dgm:pt>
    <dgm:pt modelId="{665FF4D4-0095-4F80-B0D6-B3436D90B7EE}" type="pres">
      <dgm:prSet presAssocID="{AF45E19C-953B-42F8-B206-C70FA8AA49DD}" presName="tx1" presStyleLbl="revTx" presStyleIdx="2" presStyleCnt="4"/>
      <dgm:spPr/>
    </dgm:pt>
    <dgm:pt modelId="{5EF9CEE7-7FE1-4C71-AD34-CED0B99E5A86}" type="pres">
      <dgm:prSet presAssocID="{AF45E19C-953B-42F8-B206-C70FA8AA49DD}" presName="vert1" presStyleCnt="0"/>
      <dgm:spPr/>
    </dgm:pt>
    <dgm:pt modelId="{28B2BC10-CF33-4382-B3BA-470D71BDC3C1}" type="pres">
      <dgm:prSet presAssocID="{A7CD1F9C-D44A-4609-A842-236D760DFC85}" presName="thickLine" presStyleLbl="alignNode1" presStyleIdx="3" presStyleCnt="4"/>
      <dgm:spPr/>
    </dgm:pt>
    <dgm:pt modelId="{5C4E4AE5-3783-4A43-8B7C-431457432855}" type="pres">
      <dgm:prSet presAssocID="{A7CD1F9C-D44A-4609-A842-236D760DFC85}" presName="horz1" presStyleCnt="0"/>
      <dgm:spPr/>
    </dgm:pt>
    <dgm:pt modelId="{8517769E-BC29-4F4A-A1CE-212A742FCB92}" type="pres">
      <dgm:prSet presAssocID="{A7CD1F9C-D44A-4609-A842-236D760DFC85}" presName="tx1" presStyleLbl="revTx" presStyleIdx="3" presStyleCnt="4"/>
      <dgm:spPr/>
    </dgm:pt>
    <dgm:pt modelId="{5F593088-84BE-4860-B747-EA85082E964E}" type="pres">
      <dgm:prSet presAssocID="{A7CD1F9C-D44A-4609-A842-236D760DFC85}" presName="vert1" presStyleCnt="0"/>
      <dgm:spPr/>
    </dgm:pt>
  </dgm:ptLst>
  <dgm:cxnLst>
    <dgm:cxn modelId="{919AB502-E1F4-4801-A3BE-EF5A90A3DA1E}" type="presOf" srcId="{1415DF07-00BE-4845-BCCF-C02C3F818EB8}" destId="{1AF9DDF6-E4AE-4B23-B228-0B4EC10C5EC6}" srcOrd="0" destOrd="0" presId="urn:microsoft.com/office/officeart/2008/layout/LinedList"/>
    <dgm:cxn modelId="{FE81421A-3DB1-4471-B569-FF844DC510B9}" type="presOf" srcId="{AF45E19C-953B-42F8-B206-C70FA8AA49DD}" destId="{665FF4D4-0095-4F80-B0D6-B3436D90B7EE}" srcOrd="0" destOrd="0" presId="urn:microsoft.com/office/officeart/2008/layout/LinedList"/>
    <dgm:cxn modelId="{5F95345B-5EBA-408D-8FB1-145C6C011604}" type="presOf" srcId="{6C4A6914-8A13-4F67-88D6-64D5B70CCA45}" destId="{DBDDE8DF-DFBD-4818-85B3-2AED9202459A}" srcOrd="0" destOrd="0" presId="urn:microsoft.com/office/officeart/2008/layout/LinedList"/>
    <dgm:cxn modelId="{0B945357-A756-4769-9A9F-75AE066B490F}" srcId="{1415DF07-00BE-4845-BCCF-C02C3F818EB8}" destId="{6C4A6914-8A13-4F67-88D6-64D5B70CCA45}" srcOrd="0" destOrd="0" parTransId="{0C931058-8D9A-43E9-BF78-15D55859D001}" sibTransId="{57DEFEF1-74B7-4654-8179-C5CEF5BA0732}"/>
    <dgm:cxn modelId="{AB0123BC-1359-4280-937A-BDDBC40461F4}" type="presOf" srcId="{579FAB7D-414F-4E66-B8BB-90E7F700DABC}" destId="{1C330B09-8E75-49D7-B3EE-2BC6D0787E1D}" srcOrd="0" destOrd="0" presId="urn:microsoft.com/office/officeart/2008/layout/LinedList"/>
    <dgm:cxn modelId="{28AC0BDC-6880-42BB-8F21-763E76FC5DBE}" srcId="{1415DF07-00BE-4845-BCCF-C02C3F818EB8}" destId="{AF45E19C-953B-42F8-B206-C70FA8AA49DD}" srcOrd="2" destOrd="0" parTransId="{6945442C-A53A-479C-A2E8-B16B0F38FBFC}" sibTransId="{3085B06E-B5B0-46E8-8A98-3DC03D13C64D}"/>
    <dgm:cxn modelId="{663765E6-C690-4334-ADE6-138D8955F7F4}" type="presOf" srcId="{A7CD1F9C-D44A-4609-A842-236D760DFC85}" destId="{8517769E-BC29-4F4A-A1CE-212A742FCB92}" srcOrd="0" destOrd="0" presId="urn:microsoft.com/office/officeart/2008/layout/LinedList"/>
    <dgm:cxn modelId="{B83270FB-6328-409A-9CF8-22935F852D97}" srcId="{1415DF07-00BE-4845-BCCF-C02C3F818EB8}" destId="{579FAB7D-414F-4E66-B8BB-90E7F700DABC}" srcOrd="1" destOrd="0" parTransId="{63DEB150-B864-4319-9580-ED91105B09F5}" sibTransId="{2BA344EB-2BC9-4D38-8497-A9E209CE85B5}"/>
    <dgm:cxn modelId="{2EC7A4FD-295F-4F83-8A1E-1FA0941D8A21}" srcId="{1415DF07-00BE-4845-BCCF-C02C3F818EB8}" destId="{A7CD1F9C-D44A-4609-A842-236D760DFC85}" srcOrd="3" destOrd="0" parTransId="{464E7074-44B8-4242-BB64-EA0BB52A69BF}" sibTransId="{328C799D-4741-49FD-A91C-17259D71A221}"/>
    <dgm:cxn modelId="{E05EDC69-3645-4124-82BA-D9BEBF3FDDB6}" type="presParOf" srcId="{1AF9DDF6-E4AE-4B23-B228-0B4EC10C5EC6}" destId="{D121DAC3-5ECD-459F-B68A-45F2A6B4090F}" srcOrd="0" destOrd="0" presId="urn:microsoft.com/office/officeart/2008/layout/LinedList"/>
    <dgm:cxn modelId="{83D2D60E-6B9D-491F-8DD2-90E36D62A65F}" type="presParOf" srcId="{1AF9DDF6-E4AE-4B23-B228-0B4EC10C5EC6}" destId="{A3AF7A29-127C-4BCA-B806-EBCB799968B7}" srcOrd="1" destOrd="0" presId="urn:microsoft.com/office/officeart/2008/layout/LinedList"/>
    <dgm:cxn modelId="{CF1EAECB-A636-4A61-93B2-2BA6A1D6FC47}" type="presParOf" srcId="{A3AF7A29-127C-4BCA-B806-EBCB799968B7}" destId="{DBDDE8DF-DFBD-4818-85B3-2AED9202459A}" srcOrd="0" destOrd="0" presId="urn:microsoft.com/office/officeart/2008/layout/LinedList"/>
    <dgm:cxn modelId="{9265C073-3291-4237-8EC4-59D5DE17D153}" type="presParOf" srcId="{A3AF7A29-127C-4BCA-B806-EBCB799968B7}" destId="{722ACBDD-3D60-46F2-9725-9E53CF1D992D}" srcOrd="1" destOrd="0" presId="urn:microsoft.com/office/officeart/2008/layout/LinedList"/>
    <dgm:cxn modelId="{21B6141A-1B78-4553-93BB-DCB223216662}" type="presParOf" srcId="{1AF9DDF6-E4AE-4B23-B228-0B4EC10C5EC6}" destId="{AD4A43E2-4DC1-449D-9965-B687BE6BC349}" srcOrd="2" destOrd="0" presId="urn:microsoft.com/office/officeart/2008/layout/LinedList"/>
    <dgm:cxn modelId="{FA029592-D4F5-4640-A392-7CD9AB277A61}" type="presParOf" srcId="{1AF9DDF6-E4AE-4B23-B228-0B4EC10C5EC6}" destId="{AFDF50E5-D057-4288-91B4-13DBB7BC5FC8}" srcOrd="3" destOrd="0" presId="urn:microsoft.com/office/officeart/2008/layout/LinedList"/>
    <dgm:cxn modelId="{A0F90D91-B9A2-4050-8A66-D0AE9EE778DF}" type="presParOf" srcId="{AFDF50E5-D057-4288-91B4-13DBB7BC5FC8}" destId="{1C330B09-8E75-49D7-B3EE-2BC6D0787E1D}" srcOrd="0" destOrd="0" presId="urn:microsoft.com/office/officeart/2008/layout/LinedList"/>
    <dgm:cxn modelId="{92BB69EC-7EFD-4756-94D6-8E136839FA4A}" type="presParOf" srcId="{AFDF50E5-D057-4288-91B4-13DBB7BC5FC8}" destId="{C13BAC98-BF49-4011-BD20-8B17AE046E2D}" srcOrd="1" destOrd="0" presId="urn:microsoft.com/office/officeart/2008/layout/LinedList"/>
    <dgm:cxn modelId="{FC25408E-710B-4B09-BCE4-83484215F178}" type="presParOf" srcId="{1AF9DDF6-E4AE-4B23-B228-0B4EC10C5EC6}" destId="{B33B4340-DF68-45DD-AA48-2426A73079AF}" srcOrd="4" destOrd="0" presId="urn:microsoft.com/office/officeart/2008/layout/LinedList"/>
    <dgm:cxn modelId="{142CE8ED-A0AC-434C-ADBE-F00ADEB3FFB4}" type="presParOf" srcId="{1AF9DDF6-E4AE-4B23-B228-0B4EC10C5EC6}" destId="{422E29A8-6E77-4021-BA5F-EEDF13D835E7}" srcOrd="5" destOrd="0" presId="urn:microsoft.com/office/officeart/2008/layout/LinedList"/>
    <dgm:cxn modelId="{4897C230-2F79-43DF-A484-4556B13FED3C}" type="presParOf" srcId="{422E29A8-6E77-4021-BA5F-EEDF13D835E7}" destId="{665FF4D4-0095-4F80-B0D6-B3436D90B7EE}" srcOrd="0" destOrd="0" presId="urn:microsoft.com/office/officeart/2008/layout/LinedList"/>
    <dgm:cxn modelId="{8058ECCB-54B1-41A1-B7BC-521E8A80C08C}" type="presParOf" srcId="{422E29A8-6E77-4021-BA5F-EEDF13D835E7}" destId="{5EF9CEE7-7FE1-4C71-AD34-CED0B99E5A86}" srcOrd="1" destOrd="0" presId="urn:microsoft.com/office/officeart/2008/layout/LinedList"/>
    <dgm:cxn modelId="{C6D07D9A-3329-4F6A-BD74-D6C3227844E0}" type="presParOf" srcId="{1AF9DDF6-E4AE-4B23-B228-0B4EC10C5EC6}" destId="{28B2BC10-CF33-4382-B3BA-470D71BDC3C1}" srcOrd="6" destOrd="0" presId="urn:microsoft.com/office/officeart/2008/layout/LinedList"/>
    <dgm:cxn modelId="{50859240-DA30-4F22-8F32-79027F1CF154}" type="presParOf" srcId="{1AF9DDF6-E4AE-4B23-B228-0B4EC10C5EC6}" destId="{5C4E4AE5-3783-4A43-8B7C-431457432855}" srcOrd="7" destOrd="0" presId="urn:microsoft.com/office/officeart/2008/layout/LinedList"/>
    <dgm:cxn modelId="{AD516F6C-5162-4925-A236-F3B8D62DF4CD}" type="presParOf" srcId="{5C4E4AE5-3783-4A43-8B7C-431457432855}" destId="{8517769E-BC29-4F4A-A1CE-212A742FCB92}" srcOrd="0" destOrd="0" presId="urn:microsoft.com/office/officeart/2008/layout/LinedList"/>
    <dgm:cxn modelId="{AD9446B2-25C5-4E02-99F9-F0320E7B35EB}" type="presParOf" srcId="{5C4E4AE5-3783-4A43-8B7C-431457432855}" destId="{5F593088-84BE-4860-B747-EA85082E964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8ECE2E9-27E9-488F-8808-5ABB6BB897B9}" type="doc">
      <dgm:prSet loTypeId="urn:microsoft.com/office/officeart/2005/8/layout/hierarchy1" loCatId="hierarchy" qsTypeId="urn:microsoft.com/office/officeart/2005/8/quickstyle/simple1#7" qsCatId="simple" csTypeId="urn:microsoft.com/office/officeart/2005/8/colors/colorful2#4" csCatId="colorful"/>
      <dgm:spPr/>
      <dgm:t>
        <a:bodyPr/>
        <a:lstStyle/>
        <a:p>
          <a:endParaRPr lang="en-US"/>
        </a:p>
      </dgm:t>
    </dgm:pt>
    <dgm:pt modelId="{AB1E6046-7D19-4BE0-B060-AB833893FF4B}">
      <dgm:prSet/>
      <dgm:spPr/>
      <dgm:t>
        <a:bodyPr/>
        <a:lstStyle/>
        <a:p>
          <a:r>
            <a:rPr lang="en-US"/>
            <a:t>Oral naltrexone should be held for 72 hours before the procedure </a:t>
          </a:r>
        </a:p>
      </dgm:t>
    </dgm:pt>
    <dgm:pt modelId="{0714973A-6C28-42ED-BB71-E6C997B44024}" type="parTrans" cxnId="{9D68F33F-CAEB-463B-A9ED-3C5290BC8043}">
      <dgm:prSet/>
      <dgm:spPr/>
      <dgm:t>
        <a:bodyPr/>
        <a:lstStyle/>
        <a:p>
          <a:endParaRPr lang="en-US"/>
        </a:p>
      </dgm:t>
    </dgm:pt>
    <dgm:pt modelId="{D31FFC11-304B-4704-A1AE-99D2202022F7}" type="sibTrans" cxnId="{9D68F33F-CAEB-463B-A9ED-3C5290BC8043}">
      <dgm:prSet/>
      <dgm:spPr/>
      <dgm:t>
        <a:bodyPr/>
        <a:lstStyle/>
        <a:p>
          <a:endParaRPr lang="en-US"/>
        </a:p>
      </dgm:t>
    </dgm:pt>
    <dgm:pt modelId="{A5E65482-1AC4-4C7C-8644-F99BC1070A4A}">
      <dgm:prSet/>
      <dgm:spPr/>
      <dgm:t>
        <a:bodyPr/>
        <a:lstStyle/>
        <a:p>
          <a:r>
            <a:rPr lang="en-US"/>
            <a:t>XR-naltrexone should be held for at least 30 days if it is anticipated that opioids will be needed for pain control.</a:t>
          </a:r>
        </a:p>
      </dgm:t>
    </dgm:pt>
    <dgm:pt modelId="{F2801C5D-7A45-48A7-B927-B7DF0C5B8B76}" type="parTrans" cxnId="{6388423A-5B5E-4ED1-89D2-47496996AE89}">
      <dgm:prSet/>
      <dgm:spPr/>
      <dgm:t>
        <a:bodyPr/>
        <a:lstStyle/>
        <a:p>
          <a:endParaRPr lang="en-US"/>
        </a:p>
      </dgm:t>
    </dgm:pt>
    <dgm:pt modelId="{3B328921-23DF-49F7-BD9A-BB5ECCBD0DD3}" type="sibTrans" cxnId="{6388423A-5B5E-4ED1-89D2-47496996AE89}">
      <dgm:prSet/>
      <dgm:spPr/>
      <dgm:t>
        <a:bodyPr/>
        <a:lstStyle/>
        <a:p>
          <a:endParaRPr lang="en-US"/>
        </a:p>
      </dgm:t>
    </dgm:pt>
    <dgm:pt modelId="{FDC0FC9A-D220-4EC2-9AA3-DF99AD2D362A}" type="pres">
      <dgm:prSet presAssocID="{A8ECE2E9-27E9-488F-8808-5ABB6BB897B9}" presName="hierChild1" presStyleCnt="0">
        <dgm:presLayoutVars>
          <dgm:chPref val="1"/>
          <dgm:dir/>
          <dgm:animOne val="branch"/>
          <dgm:animLvl val="lvl"/>
          <dgm:resizeHandles/>
        </dgm:presLayoutVars>
      </dgm:prSet>
      <dgm:spPr/>
    </dgm:pt>
    <dgm:pt modelId="{6D518DB0-CE9D-49C1-B946-21672B113C7D}" type="pres">
      <dgm:prSet presAssocID="{AB1E6046-7D19-4BE0-B060-AB833893FF4B}" presName="hierRoot1" presStyleCnt="0"/>
      <dgm:spPr/>
    </dgm:pt>
    <dgm:pt modelId="{18229D07-0260-4E98-A04A-0A13D09E4F62}" type="pres">
      <dgm:prSet presAssocID="{AB1E6046-7D19-4BE0-B060-AB833893FF4B}" presName="composite" presStyleCnt="0"/>
      <dgm:spPr/>
    </dgm:pt>
    <dgm:pt modelId="{B8A1A820-021E-4192-85AF-19E949E83889}" type="pres">
      <dgm:prSet presAssocID="{AB1E6046-7D19-4BE0-B060-AB833893FF4B}" presName="background" presStyleLbl="node0" presStyleIdx="0" presStyleCnt="2"/>
      <dgm:spPr/>
    </dgm:pt>
    <dgm:pt modelId="{D2C35CA2-D336-4D9E-927F-34DB760B3D45}" type="pres">
      <dgm:prSet presAssocID="{AB1E6046-7D19-4BE0-B060-AB833893FF4B}" presName="text" presStyleLbl="fgAcc0" presStyleIdx="0" presStyleCnt="2">
        <dgm:presLayoutVars>
          <dgm:chPref val="3"/>
        </dgm:presLayoutVars>
      </dgm:prSet>
      <dgm:spPr/>
    </dgm:pt>
    <dgm:pt modelId="{96912FD9-AAC7-4213-B52D-8EAA452E1E32}" type="pres">
      <dgm:prSet presAssocID="{AB1E6046-7D19-4BE0-B060-AB833893FF4B}" presName="hierChild2" presStyleCnt="0"/>
      <dgm:spPr/>
    </dgm:pt>
    <dgm:pt modelId="{7105AC72-07EA-4F15-86DE-2857F955398B}" type="pres">
      <dgm:prSet presAssocID="{A5E65482-1AC4-4C7C-8644-F99BC1070A4A}" presName="hierRoot1" presStyleCnt="0"/>
      <dgm:spPr/>
    </dgm:pt>
    <dgm:pt modelId="{CF73B5F5-01C6-49CE-BDA6-F1D000899375}" type="pres">
      <dgm:prSet presAssocID="{A5E65482-1AC4-4C7C-8644-F99BC1070A4A}" presName="composite" presStyleCnt="0"/>
      <dgm:spPr/>
    </dgm:pt>
    <dgm:pt modelId="{39DB177C-B375-416D-9B1E-43E2319100BE}" type="pres">
      <dgm:prSet presAssocID="{A5E65482-1AC4-4C7C-8644-F99BC1070A4A}" presName="background" presStyleLbl="node0" presStyleIdx="1" presStyleCnt="2"/>
      <dgm:spPr/>
    </dgm:pt>
    <dgm:pt modelId="{77F9AE7F-37D1-4AC2-8FAB-215CEFFD2959}" type="pres">
      <dgm:prSet presAssocID="{A5E65482-1AC4-4C7C-8644-F99BC1070A4A}" presName="text" presStyleLbl="fgAcc0" presStyleIdx="1" presStyleCnt="2">
        <dgm:presLayoutVars>
          <dgm:chPref val="3"/>
        </dgm:presLayoutVars>
      </dgm:prSet>
      <dgm:spPr/>
    </dgm:pt>
    <dgm:pt modelId="{31B44D63-616A-4C04-B809-85E301D2AF0F}" type="pres">
      <dgm:prSet presAssocID="{A5E65482-1AC4-4C7C-8644-F99BC1070A4A}" presName="hierChild2" presStyleCnt="0"/>
      <dgm:spPr/>
    </dgm:pt>
  </dgm:ptLst>
  <dgm:cxnLst>
    <dgm:cxn modelId="{34719731-3F85-4121-BFEC-2DE9845DBCE1}" type="presOf" srcId="{AB1E6046-7D19-4BE0-B060-AB833893FF4B}" destId="{D2C35CA2-D336-4D9E-927F-34DB760B3D45}" srcOrd="0" destOrd="0" presId="urn:microsoft.com/office/officeart/2005/8/layout/hierarchy1"/>
    <dgm:cxn modelId="{6388423A-5B5E-4ED1-89D2-47496996AE89}" srcId="{A8ECE2E9-27E9-488F-8808-5ABB6BB897B9}" destId="{A5E65482-1AC4-4C7C-8644-F99BC1070A4A}" srcOrd="1" destOrd="0" parTransId="{F2801C5D-7A45-48A7-B927-B7DF0C5B8B76}" sibTransId="{3B328921-23DF-49F7-BD9A-BB5ECCBD0DD3}"/>
    <dgm:cxn modelId="{9D68F33F-CAEB-463B-A9ED-3C5290BC8043}" srcId="{A8ECE2E9-27E9-488F-8808-5ABB6BB897B9}" destId="{AB1E6046-7D19-4BE0-B060-AB833893FF4B}" srcOrd="0" destOrd="0" parTransId="{0714973A-6C28-42ED-BB71-E6C997B44024}" sibTransId="{D31FFC11-304B-4704-A1AE-99D2202022F7}"/>
    <dgm:cxn modelId="{D639237F-3860-4A5C-A331-0F26C175413B}" type="presOf" srcId="{A5E65482-1AC4-4C7C-8644-F99BC1070A4A}" destId="{77F9AE7F-37D1-4AC2-8FAB-215CEFFD2959}" srcOrd="0" destOrd="0" presId="urn:microsoft.com/office/officeart/2005/8/layout/hierarchy1"/>
    <dgm:cxn modelId="{62A429FE-12D3-4BC3-9B4C-6E541B8B1799}" type="presOf" srcId="{A8ECE2E9-27E9-488F-8808-5ABB6BB897B9}" destId="{FDC0FC9A-D220-4EC2-9AA3-DF99AD2D362A}" srcOrd="0" destOrd="0" presId="urn:microsoft.com/office/officeart/2005/8/layout/hierarchy1"/>
    <dgm:cxn modelId="{614E4C57-37CE-45A2-9E58-ED2A63E493B5}" type="presParOf" srcId="{FDC0FC9A-D220-4EC2-9AA3-DF99AD2D362A}" destId="{6D518DB0-CE9D-49C1-B946-21672B113C7D}" srcOrd="0" destOrd="0" presId="urn:microsoft.com/office/officeart/2005/8/layout/hierarchy1"/>
    <dgm:cxn modelId="{8A7DF19E-605D-4907-8D6F-05B644482BE7}" type="presParOf" srcId="{6D518DB0-CE9D-49C1-B946-21672B113C7D}" destId="{18229D07-0260-4E98-A04A-0A13D09E4F62}" srcOrd="0" destOrd="0" presId="urn:microsoft.com/office/officeart/2005/8/layout/hierarchy1"/>
    <dgm:cxn modelId="{0CFAFF2C-75FF-4815-B175-0B7E58FD0BA8}" type="presParOf" srcId="{18229D07-0260-4E98-A04A-0A13D09E4F62}" destId="{B8A1A820-021E-4192-85AF-19E949E83889}" srcOrd="0" destOrd="0" presId="urn:microsoft.com/office/officeart/2005/8/layout/hierarchy1"/>
    <dgm:cxn modelId="{8BDF7ADD-FDDB-429F-B588-8520AEFD9DAA}" type="presParOf" srcId="{18229D07-0260-4E98-A04A-0A13D09E4F62}" destId="{D2C35CA2-D336-4D9E-927F-34DB760B3D45}" srcOrd="1" destOrd="0" presId="urn:microsoft.com/office/officeart/2005/8/layout/hierarchy1"/>
    <dgm:cxn modelId="{90CFCCB0-140B-4CA5-AC90-FFD4351349C4}" type="presParOf" srcId="{6D518DB0-CE9D-49C1-B946-21672B113C7D}" destId="{96912FD9-AAC7-4213-B52D-8EAA452E1E32}" srcOrd="1" destOrd="0" presId="urn:microsoft.com/office/officeart/2005/8/layout/hierarchy1"/>
    <dgm:cxn modelId="{1DDDC2F7-7116-4A22-A1F0-D05A9C4A1020}" type="presParOf" srcId="{FDC0FC9A-D220-4EC2-9AA3-DF99AD2D362A}" destId="{7105AC72-07EA-4F15-86DE-2857F955398B}" srcOrd="1" destOrd="0" presId="urn:microsoft.com/office/officeart/2005/8/layout/hierarchy1"/>
    <dgm:cxn modelId="{1E687507-602A-48B2-8A7E-42C5158339CD}" type="presParOf" srcId="{7105AC72-07EA-4F15-86DE-2857F955398B}" destId="{CF73B5F5-01C6-49CE-BDA6-F1D000899375}" srcOrd="0" destOrd="0" presId="urn:microsoft.com/office/officeart/2005/8/layout/hierarchy1"/>
    <dgm:cxn modelId="{3A8A689B-515E-4393-BC09-B399AF6CA79A}" type="presParOf" srcId="{CF73B5F5-01C6-49CE-BDA6-F1D000899375}" destId="{39DB177C-B375-416D-9B1E-43E2319100BE}" srcOrd="0" destOrd="0" presId="urn:microsoft.com/office/officeart/2005/8/layout/hierarchy1"/>
    <dgm:cxn modelId="{69683262-13C7-4FA1-9DAA-3FE8EA426F7D}" type="presParOf" srcId="{CF73B5F5-01C6-49CE-BDA6-F1D000899375}" destId="{77F9AE7F-37D1-4AC2-8FAB-215CEFFD2959}" srcOrd="1" destOrd="0" presId="urn:microsoft.com/office/officeart/2005/8/layout/hierarchy1"/>
    <dgm:cxn modelId="{71169133-5809-43C2-B25B-AE2BDE6D783E}" type="presParOf" srcId="{7105AC72-07EA-4F15-86DE-2857F955398B}" destId="{31B44D63-616A-4C04-B809-85E301D2AF0F}"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423487D-CE1B-444A-917E-E5FE227584B8}" type="doc">
      <dgm:prSet loTypeId="urn:microsoft.com/office/officeart/2008/layout/LinedList" loCatId="list" qsTypeId="urn:microsoft.com/office/officeart/2005/8/quickstyle/simple1#8" qsCatId="simple" csTypeId="urn:microsoft.com/office/officeart/2005/8/colors/colorful2#5" csCatId="colorful"/>
      <dgm:spPr/>
      <dgm:t>
        <a:bodyPr/>
        <a:lstStyle/>
        <a:p>
          <a:endParaRPr lang="en-US"/>
        </a:p>
      </dgm:t>
    </dgm:pt>
    <dgm:pt modelId="{103E9F16-F60C-4BF2-8DA8-B2932A21ABA3}">
      <dgm:prSet/>
      <dgm:spPr/>
      <dgm:t>
        <a:bodyPr/>
        <a:lstStyle/>
        <a:p>
          <a:r>
            <a:rPr lang="en-US"/>
            <a:t>Effective pain management shortens hospital stays</a:t>
          </a:r>
        </a:p>
      </dgm:t>
    </dgm:pt>
    <dgm:pt modelId="{F71DEC76-2F65-4BB6-9A90-D83026E253D5}" type="parTrans" cxnId="{94BEA807-9A5A-4B3B-98AA-8626399C7A16}">
      <dgm:prSet/>
      <dgm:spPr/>
      <dgm:t>
        <a:bodyPr/>
        <a:lstStyle/>
        <a:p>
          <a:endParaRPr lang="en-US"/>
        </a:p>
      </dgm:t>
    </dgm:pt>
    <dgm:pt modelId="{D4B93328-DEEF-4A52-AF78-F0A6B0472BD1}" type="sibTrans" cxnId="{94BEA807-9A5A-4B3B-98AA-8626399C7A16}">
      <dgm:prSet/>
      <dgm:spPr/>
      <dgm:t>
        <a:bodyPr/>
        <a:lstStyle/>
        <a:p>
          <a:endParaRPr lang="en-US"/>
        </a:p>
      </dgm:t>
    </dgm:pt>
    <dgm:pt modelId="{0638238F-85AE-4669-80C0-90885B8FF2C6}">
      <dgm:prSet/>
      <dgm:spPr/>
      <dgm:t>
        <a:bodyPr/>
        <a:lstStyle/>
        <a:p>
          <a:r>
            <a:rPr lang="en-US"/>
            <a:t>Introducing MOUD in the inpatient setting is an effective means for engaging a patient in addiction treatment</a:t>
          </a:r>
        </a:p>
      </dgm:t>
    </dgm:pt>
    <dgm:pt modelId="{04AF6CF9-5D18-4AAF-B092-1C6DE3823DBB}" type="parTrans" cxnId="{C182D317-FB9A-4D90-8802-3465E55AA05D}">
      <dgm:prSet/>
      <dgm:spPr/>
      <dgm:t>
        <a:bodyPr/>
        <a:lstStyle/>
        <a:p>
          <a:endParaRPr lang="en-US"/>
        </a:p>
      </dgm:t>
    </dgm:pt>
    <dgm:pt modelId="{413D2BFD-2FA0-4CDA-BE4A-02A77FC18260}" type="sibTrans" cxnId="{C182D317-FB9A-4D90-8802-3465E55AA05D}">
      <dgm:prSet/>
      <dgm:spPr/>
      <dgm:t>
        <a:bodyPr/>
        <a:lstStyle/>
        <a:p>
          <a:endParaRPr lang="en-US"/>
        </a:p>
      </dgm:t>
    </dgm:pt>
    <dgm:pt modelId="{01E1CC5E-E822-4A99-98EF-696D8458CF6B}">
      <dgm:prSet/>
      <dgm:spPr/>
      <dgm:t>
        <a:bodyPr/>
        <a:lstStyle/>
        <a:p>
          <a:r>
            <a:rPr lang="en-US"/>
            <a:t>Referring patients with opioid use disorder to outpatient treatment in an effective method for engaging patient in addiction treatment</a:t>
          </a:r>
        </a:p>
      </dgm:t>
    </dgm:pt>
    <dgm:pt modelId="{B89ED50A-BEAF-4BCB-AED5-5CF3FDD82CBD}" type="parTrans" cxnId="{9661FBA7-AF48-410A-B22A-0311328EAA03}">
      <dgm:prSet/>
      <dgm:spPr/>
      <dgm:t>
        <a:bodyPr/>
        <a:lstStyle/>
        <a:p>
          <a:endParaRPr lang="en-US"/>
        </a:p>
      </dgm:t>
    </dgm:pt>
    <dgm:pt modelId="{9BE755AC-4E5F-40B5-935F-E079429CA669}" type="sibTrans" cxnId="{9661FBA7-AF48-410A-B22A-0311328EAA03}">
      <dgm:prSet/>
      <dgm:spPr/>
      <dgm:t>
        <a:bodyPr/>
        <a:lstStyle/>
        <a:p>
          <a:endParaRPr lang="en-US"/>
        </a:p>
      </dgm:t>
    </dgm:pt>
    <dgm:pt modelId="{6996B2DE-D4A5-4A40-82BF-499ECC49F222}" type="pres">
      <dgm:prSet presAssocID="{0423487D-CE1B-444A-917E-E5FE227584B8}" presName="vert0" presStyleCnt="0">
        <dgm:presLayoutVars>
          <dgm:dir/>
          <dgm:animOne val="branch"/>
          <dgm:animLvl val="lvl"/>
        </dgm:presLayoutVars>
      </dgm:prSet>
      <dgm:spPr/>
    </dgm:pt>
    <dgm:pt modelId="{6FF1F900-E677-4D56-95A6-E3428E24968C}" type="pres">
      <dgm:prSet presAssocID="{103E9F16-F60C-4BF2-8DA8-B2932A21ABA3}" presName="thickLine" presStyleLbl="alignNode1" presStyleIdx="0" presStyleCnt="3"/>
      <dgm:spPr/>
    </dgm:pt>
    <dgm:pt modelId="{306B5971-C6DF-4F77-8FD3-E373893620ED}" type="pres">
      <dgm:prSet presAssocID="{103E9F16-F60C-4BF2-8DA8-B2932A21ABA3}" presName="horz1" presStyleCnt="0"/>
      <dgm:spPr/>
    </dgm:pt>
    <dgm:pt modelId="{0D3A8553-61DF-4791-BD4D-F36D56DFFE99}" type="pres">
      <dgm:prSet presAssocID="{103E9F16-F60C-4BF2-8DA8-B2932A21ABA3}" presName="tx1" presStyleLbl="revTx" presStyleIdx="0" presStyleCnt="3"/>
      <dgm:spPr/>
    </dgm:pt>
    <dgm:pt modelId="{96E71CE1-EBE4-4C29-97AF-42B5513B29F4}" type="pres">
      <dgm:prSet presAssocID="{103E9F16-F60C-4BF2-8DA8-B2932A21ABA3}" presName="vert1" presStyleCnt="0"/>
      <dgm:spPr/>
    </dgm:pt>
    <dgm:pt modelId="{49249051-2377-4800-81E7-D2DE10D3C962}" type="pres">
      <dgm:prSet presAssocID="{0638238F-85AE-4669-80C0-90885B8FF2C6}" presName="thickLine" presStyleLbl="alignNode1" presStyleIdx="1" presStyleCnt="3"/>
      <dgm:spPr/>
    </dgm:pt>
    <dgm:pt modelId="{69FC68CA-21C6-4085-A6A7-7DCC2F4071B2}" type="pres">
      <dgm:prSet presAssocID="{0638238F-85AE-4669-80C0-90885B8FF2C6}" presName="horz1" presStyleCnt="0"/>
      <dgm:spPr/>
    </dgm:pt>
    <dgm:pt modelId="{BA0AC575-3BEB-4A77-B283-F7C2A531D834}" type="pres">
      <dgm:prSet presAssocID="{0638238F-85AE-4669-80C0-90885B8FF2C6}" presName="tx1" presStyleLbl="revTx" presStyleIdx="1" presStyleCnt="3"/>
      <dgm:spPr/>
    </dgm:pt>
    <dgm:pt modelId="{CC495727-29FD-4ED0-83D7-383BB21389C6}" type="pres">
      <dgm:prSet presAssocID="{0638238F-85AE-4669-80C0-90885B8FF2C6}" presName="vert1" presStyleCnt="0"/>
      <dgm:spPr/>
    </dgm:pt>
    <dgm:pt modelId="{523F1F88-5A72-46AC-B823-C19964A99293}" type="pres">
      <dgm:prSet presAssocID="{01E1CC5E-E822-4A99-98EF-696D8458CF6B}" presName="thickLine" presStyleLbl="alignNode1" presStyleIdx="2" presStyleCnt="3"/>
      <dgm:spPr/>
    </dgm:pt>
    <dgm:pt modelId="{607127B2-7391-44C0-8CEC-7180860C69A9}" type="pres">
      <dgm:prSet presAssocID="{01E1CC5E-E822-4A99-98EF-696D8458CF6B}" presName="horz1" presStyleCnt="0"/>
      <dgm:spPr/>
    </dgm:pt>
    <dgm:pt modelId="{468C5681-5F0C-4847-9FC2-CA0E7A4DFC00}" type="pres">
      <dgm:prSet presAssocID="{01E1CC5E-E822-4A99-98EF-696D8458CF6B}" presName="tx1" presStyleLbl="revTx" presStyleIdx="2" presStyleCnt="3"/>
      <dgm:spPr/>
    </dgm:pt>
    <dgm:pt modelId="{A11AC8B9-EFA5-41D1-8FB4-65EAA292317F}" type="pres">
      <dgm:prSet presAssocID="{01E1CC5E-E822-4A99-98EF-696D8458CF6B}" presName="vert1" presStyleCnt="0"/>
      <dgm:spPr/>
    </dgm:pt>
  </dgm:ptLst>
  <dgm:cxnLst>
    <dgm:cxn modelId="{94BEA807-9A5A-4B3B-98AA-8626399C7A16}" srcId="{0423487D-CE1B-444A-917E-E5FE227584B8}" destId="{103E9F16-F60C-4BF2-8DA8-B2932A21ABA3}" srcOrd="0" destOrd="0" parTransId="{F71DEC76-2F65-4BB6-9A90-D83026E253D5}" sibTransId="{D4B93328-DEEF-4A52-AF78-F0A6B0472BD1}"/>
    <dgm:cxn modelId="{C182D317-FB9A-4D90-8802-3465E55AA05D}" srcId="{0423487D-CE1B-444A-917E-E5FE227584B8}" destId="{0638238F-85AE-4669-80C0-90885B8FF2C6}" srcOrd="1" destOrd="0" parTransId="{04AF6CF9-5D18-4AAF-B092-1C6DE3823DBB}" sibTransId="{413D2BFD-2FA0-4CDA-BE4A-02A77FC18260}"/>
    <dgm:cxn modelId="{290EF23E-167C-4341-A465-DA2A00FFE87E}" type="presOf" srcId="{103E9F16-F60C-4BF2-8DA8-B2932A21ABA3}" destId="{0D3A8553-61DF-4791-BD4D-F36D56DFFE99}" srcOrd="0" destOrd="0" presId="urn:microsoft.com/office/officeart/2008/layout/LinedList"/>
    <dgm:cxn modelId="{BE631666-51DD-4185-8633-D5C8DA6D2E08}" type="presOf" srcId="{0638238F-85AE-4669-80C0-90885B8FF2C6}" destId="{BA0AC575-3BEB-4A77-B283-F7C2A531D834}" srcOrd="0" destOrd="0" presId="urn:microsoft.com/office/officeart/2008/layout/LinedList"/>
    <dgm:cxn modelId="{8DFBD886-7D9E-4247-84C4-BF04BBE50426}" type="presOf" srcId="{0423487D-CE1B-444A-917E-E5FE227584B8}" destId="{6996B2DE-D4A5-4A40-82BF-499ECC49F222}" srcOrd="0" destOrd="0" presId="urn:microsoft.com/office/officeart/2008/layout/LinedList"/>
    <dgm:cxn modelId="{9661FBA7-AF48-410A-B22A-0311328EAA03}" srcId="{0423487D-CE1B-444A-917E-E5FE227584B8}" destId="{01E1CC5E-E822-4A99-98EF-696D8458CF6B}" srcOrd="2" destOrd="0" parTransId="{B89ED50A-BEAF-4BCB-AED5-5CF3FDD82CBD}" sibTransId="{9BE755AC-4E5F-40B5-935F-E079429CA669}"/>
    <dgm:cxn modelId="{1BF052DA-F850-4071-9A75-048AC6EAD6AE}" type="presOf" srcId="{01E1CC5E-E822-4A99-98EF-696D8458CF6B}" destId="{468C5681-5F0C-4847-9FC2-CA0E7A4DFC00}" srcOrd="0" destOrd="0" presId="urn:microsoft.com/office/officeart/2008/layout/LinedList"/>
    <dgm:cxn modelId="{235F647B-12AE-42F3-AD22-604A0FCABDDE}" type="presParOf" srcId="{6996B2DE-D4A5-4A40-82BF-499ECC49F222}" destId="{6FF1F900-E677-4D56-95A6-E3428E24968C}" srcOrd="0" destOrd="0" presId="urn:microsoft.com/office/officeart/2008/layout/LinedList"/>
    <dgm:cxn modelId="{48CA773C-C44E-49DC-8147-93B171FEA2F9}" type="presParOf" srcId="{6996B2DE-D4A5-4A40-82BF-499ECC49F222}" destId="{306B5971-C6DF-4F77-8FD3-E373893620ED}" srcOrd="1" destOrd="0" presId="urn:microsoft.com/office/officeart/2008/layout/LinedList"/>
    <dgm:cxn modelId="{2DAED331-2ABE-4CEB-803F-135A9DD7FC1D}" type="presParOf" srcId="{306B5971-C6DF-4F77-8FD3-E373893620ED}" destId="{0D3A8553-61DF-4791-BD4D-F36D56DFFE99}" srcOrd="0" destOrd="0" presId="urn:microsoft.com/office/officeart/2008/layout/LinedList"/>
    <dgm:cxn modelId="{890666E0-E101-4484-B071-52E65BA36268}" type="presParOf" srcId="{306B5971-C6DF-4F77-8FD3-E373893620ED}" destId="{96E71CE1-EBE4-4C29-97AF-42B5513B29F4}" srcOrd="1" destOrd="0" presId="urn:microsoft.com/office/officeart/2008/layout/LinedList"/>
    <dgm:cxn modelId="{1426A1E1-5969-474B-BF79-0DF6F12F2EB9}" type="presParOf" srcId="{6996B2DE-D4A5-4A40-82BF-499ECC49F222}" destId="{49249051-2377-4800-81E7-D2DE10D3C962}" srcOrd="2" destOrd="0" presId="urn:microsoft.com/office/officeart/2008/layout/LinedList"/>
    <dgm:cxn modelId="{7AF8D4AE-3E08-4812-93F3-A38821490FD1}" type="presParOf" srcId="{6996B2DE-D4A5-4A40-82BF-499ECC49F222}" destId="{69FC68CA-21C6-4085-A6A7-7DCC2F4071B2}" srcOrd="3" destOrd="0" presId="urn:microsoft.com/office/officeart/2008/layout/LinedList"/>
    <dgm:cxn modelId="{87DDE3ED-E2D1-437A-A932-6583FD660EF9}" type="presParOf" srcId="{69FC68CA-21C6-4085-A6A7-7DCC2F4071B2}" destId="{BA0AC575-3BEB-4A77-B283-F7C2A531D834}" srcOrd="0" destOrd="0" presId="urn:microsoft.com/office/officeart/2008/layout/LinedList"/>
    <dgm:cxn modelId="{2097A013-B33F-473D-A497-54C736831380}" type="presParOf" srcId="{69FC68CA-21C6-4085-A6A7-7DCC2F4071B2}" destId="{CC495727-29FD-4ED0-83D7-383BB21389C6}" srcOrd="1" destOrd="0" presId="urn:microsoft.com/office/officeart/2008/layout/LinedList"/>
    <dgm:cxn modelId="{24E98A30-1C77-4A69-84F1-B4079E98C23E}" type="presParOf" srcId="{6996B2DE-D4A5-4A40-82BF-499ECC49F222}" destId="{523F1F88-5A72-46AC-B823-C19964A99293}" srcOrd="4" destOrd="0" presId="urn:microsoft.com/office/officeart/2008/layout/LinedList"/>
    <dgm:cxn modelId="{C6FF1E3F-0B2F-43A3-841C-7CD3FAD4C2CD}" type="presParOf" srcId="{6996B2DE-D4A5-4A40-82BF-499ECC49F222}" destId="{607127B2-7391-44C0-8CEC-7180860C69A9}" srcOrd="5" destOrd="0" presId="urn:microsoft.com/office/officeart/2008/layout/LinedList"/>
    <dgm:cxn modelId="{092BBC75-A337-45A3-98E8-D7E99A4521C9}" type="presParOf" srcId="{607127B2-7391-44C0-8CEC-7180860C69A9}" destId="{468C5681-5F0C-4847-9FC2-CA0E7A4DFC00}" srcOrd="0" destOrd="0" presId="urn:microsoft.com/office/officeart/2008/layout/LinedList"/>
    <dgm:cxn modelId="{FC76A34E-0EA2-415A-B7B7-69E8A68AB712}" type="presParOf" srcId="{607127B2-7391-44C0-8CEC-7180860C69A9}" destId="{A11AC8B9-EFA5-41D1-8FB4-65EAA292317F}"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E150D1-B514-4BAB-8158-00F1430FC45C}">
      <dsp:nvSpPr>
        <dsp:cNvPr id="0" name=""/>
        <dsp:cNvSpPr/>
      </dsp:nvSpPr>
      <dsp:spPr>
        <a:xfrm>
          <a:off x="0" y="38153"/>
          <a:ext cx="6245265" cy="62361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Epidemiology</a:t>
          </a:r>
        </a:p>
      </dsp:txBody>
      <dsp:txXfrm>
        <a:off x="30442" y="68595"/>
        <a:ext cx="6184381" cy="562726"/>
      </dsp:txXfrm>
    </dsp:sp>
    <dsp:sp modelId="{A2CCC938-487D-4A81-ADA3-E3E3E6D940A6}">
      <dsp:nvSpPr>
        <dsp:cNvPr id="0" name=""/>
        <dsp:cNvSpPr/>
      </dsp:nvSpPr>
      <dsp:spPr>
        <a:xfrm>
          <a:off x="0" y="736643"/>
          <a:ext cx="6245265" cy="623610"/>
        </a:xfrm>
        <a:prstGeom prst="roundRect">
          <a:avLst/>
        </a:prstGeom>
        <a:solidFill>
          <a:schemeClr val="accent5">
            <a:hueOff val="-965506"/>
            <a:satOff val="-2488"/>
            <a:lumOff val="-16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Health Disparity</a:t>
          </a:r>
        </a:p>
      </dsp:txBody>
      <dsp:txXfrm>
        <a:off x="30442" y="767085"/>
        <a:ext cx="6184381" cy="562726"/>
      </dsp:txXfrm>
    </dsp:sp>
    <dsp:sp modelId="{6BDC5EFE-1F00-4FA8-BBD8-A2150598A48A}">
      <dsp:nvSpPr>
        <dsp:cNvPr id="0" name=""/>
        <dsp:cNvSpPr/>
      </dsp:nvSpPr>
      <dsp:spPr>
        <a:xfrm>
          <a:off x="0" y="1435133"/>
          <a:ext cx="6245265" cy="623610"/>
        </a:xfrm>
        <a:prstGeom prst="roundRect">
          <a:avLst/>
        </a:prstGeom>
        <a:solidFill>
          <a:schemeClr val="accent5">
            <a:hueOff val="-1931012"/>
            <a:satOff val="-4977"/>
            <a:lumOff val="-33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Case Scenario 1</a:t>
          </a:r>
        </a:p>
      </dsp:txBody>
      <dsp:txXfrm>
        <a:off x="30442" y="1465575"/>
        <a:ext cx="6184381" cy="562726"/>
      </dsp:txXfrm>
    </dsp:sp>
    <dsp:sp modelId="{6D9EB3DB-761B-4238-AEA7-2602EF3DA542}">
      <dsp:nvSpPr>
        <dsp:cNvPr id="0" name=""/>
        <dsp:cNvSpPr/>
      </dsp:nvSpPr>
      <dsp:spPr>
        <a:xfrm>
          <a:off x="0" y="2133623"/>
          <a:ext cx="6245265" cy="623610"/>
        </a:xfrm>
        <a:prstGeom prst="roundRect">
          <a:avLst/>
        </a:prstGeom>
        <a:solidFill>
          <a:schemeClr val="accent5">
            <a:hueOff val="-2896518"/>
            <a:satOff val="-7465"/>
            <a:lumOff val="-50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Understanding Buprenorphine </a:t>
          </a:r>
        </a:p>
      </dsp:txBody>
      <dsp:txXfrm>
        <a:off x="30442" y="2164065"/>
        <a:ext cx="6184381" cy="562726"/>
      </dsp:txXfrm>
    </dsp:sp>
    <dsp:sp modelId="{FE81DF30-1DD2-423B-900A-C2BD4D8C6DE0}">
      <dsp:nvSpPr>
        <dsp:cNvPr id="0" name=""/>
        <dsp:cNvSpPr/>
      </dsp:nvSpPr>
      <dsp:spPr>
        <a:xfrm>
          <a:off x="0" y="2832113"/>
          <a:ext cx="6245265" cy="623610"/>
        </a:xfrm>
        <a:prstGeom prst="roundRect">
          <a:avLst/>
        </a:prstGeom>
        <a:solidFill>
          <a:schemeClr val="accent5">
            <a:hueOff val="-3862025"/>
            <a:satOff val="-9954"/>
            <a:lumOff val="-67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Acute Pain Management</a:t>
          </a:r>
        </a:p>
      </dsp:txBody>
      <dsp:txXfrm>
        <a:off x="30442" y="2862555"/>
        <a:ext cx="6184381" cy="562726"/>
      </dsp:txXfrm>
    </dsp:sp>
    <dsp:sp modelId="{613B39D8-B7BC-456A-B56F-2E948AEB4477}">
      <dsp:nvSpPr>
        <dsp:cNvPr id="0" name=""/>
        <dsp:cNvSpPr/>
      </dsp:nvSpPr>
      <dsp:spPr>
        <a:xfrm>
          <a:off x="0" y="3530603"/>
          <a:ext cx="6245265" cy="623610"/>
        </a:xfrm>
        <a:prstGeom prst="roundRect">
          <a:avLst/>
        </a:prstGeom>
        <a:solidFill>
          <a:schemeClr val="accent5">
            <a:hueOff val="-4827531"/>
            <a:satOff val="-12442"/>
            <a:lumOff val="-84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Case Scenario 2</a:t>
          </a:r>
        </a:p>
      </dsp:txBody>
      <dsp:txXfrm>
        <a:off x="30442" y="3561045"/>
        <a:ext cx="6184381" cy="562726"/>
      </dsp:txXfrm>
    </dsp:sp>
    <dsp:sp modelId="{8C30C2DC-F037-4E0F-B783-A50788237E71}">
      <dsp:nvSpPr>
        <dsp:cNvPr id="0" name=""/>
        <dsp:cNvSpPr/>
      </dsp:nvSpPr>
      <dsp:spPr>
        <a:xfrm>
          <a:off x="0" y="4229093"/>
          <a:ext cx="6245265" cy="623610"/>
        </a:xfrm>
        <a:prstGeom prst="roundRect">
          <a:avLst/>
        </a:prstGeom>
        <a:solidFill>
          <a:schemeClr val="accent5">
            <a:hueOff val="-5793037"/>
            <a:satOff val="-14931"/>
            <a:lumOff val="-100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Understanding Morphine Equivalents </a:t>
          </a:r>
        </a:p>
      </dsp:txBody>
      <dsp:txXfrm>
        <a:off x="30442" y="4259535"/>
        <a:ext cx="6184381" cy="562726"/>
      </dsp:txXfrm>
    </dsp:sp>
    <dsp:sp modelId="{D628C7ED-D7D0-4349-9435-4EBECB9F0BA4}">
      <dsp:nvSpPr>
        <dsp:cNvPr id="0" name=""/>
        <dsp:cNvSpPr/>
      </dsp:nvSpPr>
      <dsp:spPr>
        <a:xfrm>
          <a:off x="0" y="4927583"/>
          <a:ext cx="6245265" cy="62361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Microdosing Buprenorphine </a:t>
          </a:r>
        </a:p>
      </dsp:txBody>
      <dsp:txXfrm>
        <a:off x="30442" y="4958025"/>
        <a:ext cx="6184381" cy="5627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FCA032-A12B-47A8-8D8D-4732435090D0}">
      <dsp:nvSpPr>
        <dsp:cNvPr id="0" name=""/>
        <dsp:cNvSpPr/>
      </dsp:nvSpPr>
      <dsp:spPr>
        <a:xfrm>
          <a:off x="0" y="679"/>
          <a:ext cx="673544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7515E3-3F21-45CA-BA15-5A06EB429B3D}">
      <dsp:nvSpPr>
        <dsp:cNvPr id="0" name=""/>
        <dsp:cNvSpPr/>
      </dsp:nvSpPr>
      <dsp:spPr>
        <a:xfrm>
          <a:off x="0" y="679"/>
          <a:ext cx="6735443" cy="1112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0" i="0" kern="1200"/>
            <a:t>Opioid use disorder (OUD) is a chronic disease affecting 2.1 million Americans,</a:t>
          </a:r>
          <a:r>
            <a:rPr lang="en-US" sz="2000" b="0" i="0" u="sng" kern="1200" baseline="30000"/>
            <a:t> </a:t>
          </a:r>
          <a:r>
            <a:rPr lang="en-US" sz="2000" b="0" i="0" kern="1200"/>
            <a:t>and opioid-related overdose is one of the leading causes of preventable mortality for Americans.</a:t>
          </a:r>
          <a:endParaRPr lang="en-US" sz="2000" kern="1200"/>
        </a:p>
      </dsp:txBody>
      <dsp:txXfrm>
        <a:off x="0" y="679"/>
        <a:ext cx="6735443" cy="1112648"/>
      </dsp:txXfrm>
    </dsp:sp>
    <dsp:sp modelId="{5C2CC553-A470-456D-BBBA-263135C8FB15}">
      <dsp:nvSpPr>
        <dsp:cNvPr id="0" name=""/>
        <dsp:cNvSpPr/>
      </dsp:nvSpPr>
      <dsp:spPr>
        <a:xfrm>
          <a:off x="0" y="1113327"/>
          <a:ext cx="673544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F484FA-48CB-4393-914F-4EEB774B129D}">
      <dsp:nvSpPr>
        <dsp:cNvPr id="0" name=""/>
        <dsp:cNvSpPr/>
      </dsp:nvSpPr>
      <dsp:spPr>
        <a:xfrm>
          <a:off x="0" y="1113327"/>
          <a:ext cx="6735443" cy="1112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In 2018, an estimated 2 million people had an OUD which includes prescription pain medication containing opiates and heroin</a:t>
          </a:r>
        </a:p>
      </dsp:txBody>
      <dsp:txXfrm>
        <a:off x="0" y="1113327"/>
        <a:ext cx="6735443" cy="1112648"/>
      </dsp:txXfrm>
    </dsp:sp>
    <dsp:sp modelId="{2717E637-2FAC-4BD4-BEC2-5B77FD66758D}">
      <dsp:nvSpPr>
        <dsp:cNvPr id="0" name=""/>
        <dsp:cNvSpPr/>
      </dsp:nvSpPr>
      <dsp:spPr>
        <a:xfrm>
          <a:off x="0" y="2225976"/>
          <a:ext cx="673544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425DF0-AE20-47D1-AB0C-150226545B30}">
      <dsp:nvSpPr>
        <dsp:cNvPr id="0" name=""/>
        <dsp:cNvSpPr/>
      </dsp:nvSpPr>
      <dsp:spPr>
        <a:xfrm>
          <a:off x="0" y="2225976"/>
          <a:ext cx="6735443" cy="1112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We know that less than 12% of those with substance use disorders actually receive medical treatment</a:t>
          </a:r>
        </a:p>
      </dsp:txBody>
      <dsp:txXfrm>
        <a:off x="0" y="2225976"/>
        <a:ext cx="6735443" cy="1112648"/>
      </dsp:txXfrm>
    </dsp:sp>
    <dsp:sp modelId="{6232353A-3F8B-4C64-BC40-36AAAC4CAE4F}">
      <dsp:nvSpPr>
        <dsp:cNvPr id="0" name=""/>
        <dsp:cNvSpPr/>
      </dsp:nvSpPr>
      <dsp:spPr>
        <a:xfrm>
          <a:off x="0" y="3338625"/>
          <a:ext cx="673544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9CCF27-FBF7-4A89-A328-AFDF7E1BD532}">
      <dsp:nvSpPr>
        <dsp:cNvPr id="0" name=""/>
        <dsp:cNvSpPr/>
      </dsp:nvSpPr>
      <dsp:spPr>
        <a:xfrm>
          <a:off x="0" y="3338625"/>
          <a:ext cx="6735443" cy="1112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As with other substance use disorders, younger age, male sex, lower educational attainment level, being unemployed, and having lower income are known to increase the risk of OUD</a:t>
          </a:r>
        </a:p>
      </dsp:txBody>
      <dsp:txXfrm>
        <a:off x="0" y="3338625"/>
        <a:ext cx="6735443" cy="1112648"/>
      </dsp:txXfrm>
    </dsp:sp>
    <dsp:sp modelId="{91F658C0-9031-4F01-9F0E-870F4CE74772}">
      <dsp:nvSpPr>
        <dsp:cNvPr id="0" name=""/>
        <dsp:cNvSpPr/>
      </dsp:nvSpPr>
      <dsp:spPr>
        <a:xfrm>
          <a:off x="0" y="4451274"/>
          <a:ext cx="673544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EE0894-8445-45F7-8562-D99CA2F47773}">
      <dsp:nvSpPr>
        <dsp:cNvPr id="0" name=""/>
        <dsp:cNvSpPr/>
      </dsp:nvSpPr>
      <dsp:spPr>
        <a:xfrm>
          <a:off x="0" y="4451274"/>
          <a:ext cx="6735443" cy="1112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In the USA, the prevalence of opioid use disorder is greater among non-Hispanic White people, Native Americans and Black people than among the Hispanic or Asian American populations</a:t>
          </a:r>
        </a:p>
      </dsp:txBody>
      <dsp:txXfrm>
        <a:off x="0" y="4451274"/>
        <a:ext cx="6735443" cy="11126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0C26BA-7E61-437D-80C6-F73184ABF7EC}">
      <dsp:nvSpPr>
        <dsp:cNvPr id="0" name=""/>
        <dsp:cNvSpPr/>
      </dsp:nvSpPr>
      <dsp:spPr>
        <a:xfrm>
          <a:off x="0" y="57446"/>
          <a:ext cx="6589260" cy="16309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b="0" i="0" kern="1200"/>
            <a:t>Access to treatment with regards to race/ethnicity</a:t>
          </a:r>
          <a:endParaRPr lang="en-US" sz="4100" kern="1200"/>
        </a:p>
      </dsp:txBody>
      <dsp:txXfrm>
        <a:off x="79618" y="137064"/>
        <a:ext cx="6430024" cy="1471744"/>
      </dsp:txXfrm>
    </dsp:sp>
    <dsp:sp modelId="{EFC01075-CA7C-4FA8-AD94-A719143B2ACC}">
      <dsp:nvSpPr>
        <dsp:cNvPr id="0" name=""/>
        <dsp:cNvSpPr/>
      </dsp:nvSpPr>
      <dsp:spPr>
        <a:xfrm>
          <a:off x="0" y="1806506"/>
          <a:ext cx="6589260" cy="163098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b="0" i="0" kern="1200"/>
            <a:t>Access to treatment with regards to age</a:t>
          </a:r>
          <a:endParaRPr lang="en-US" sz="4100" kern="1200"/>
        </a:p>
      </dsp:txBody>
      <dsp:txXfrm>
        <a:off x="79618" y="1886124"/>
        <a:ext cx="6430024" cy="1471744"/>
      </dsp:txXfrm>
    </dsp:sp>
    <dsp:sp modelId="{534EDAC9-72F0-451D-8FC4-919632FD958E}">
      <dsp:nvSpPr>
        <dsp:cNvPr id="0" name=""/>
        <dsp:cNvSpPr/>
      </dsp:nvSpPr>
      <dsp:spPr>
        <a:xfrm>
          <a:off x="0" y="3555566"/>
          <a:ext cx="6589260" cy="163098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b="0" i="0" kern="1200"/>
            <a:t>Geographic health disparities</a:t>
          </a:r>
          <a:endParaRPr lang="en-US" sz="4100" kern="1200"/>
        </a:p>
      </dsp:txBody>
      <dsp:txXfrm>
        <a:off x="79618" y="3635184"/>
        <a:ext cx="6430024" cy="147174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2067DC-E6A6-43EF-A6A6-DFD7BE2E36FC}">
      <dsp:nvSpPr>
        <dsp:cNvPr id="0" name=""/>
        <dsp:cNvSpPr/>
      </dsp:nvSpPr>
      <dsp:spPr>
        <a:xfrm>
          <a:off x="134291" y="612"/>
          <a:ext cx="4332795" cy="2751325"/>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DC5785-B843-4F0F-A2DE-3BD9B754A17E}">
      <dsp:nvSpPr>
        <dsp:cNvPr id="0" name=""/>
        <dsp:cNvSpPr/>
      </dsp:nvSpPr>
      <dsp:spPr>
        <a:xfrm>
          <a:off x="615713" y="457963"/>
          <a:ext cx="4332795" cy="2751325"/>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t>What can I prescribe safely to treat his acute pain over the next few days? </a:t>
          </a:r>
        </a:p>
      </dsp:txBody>
      <dsp:txXfrm>
        <a:off x="696297" y="538547"/>
        <a:ext cx="4171627" cy="2590157"/>
      </dsp:txXfrm>
    </dsp:sp>
    <dsp:sp modelId="{67D322F9-937B-468F-B2A5-0EA8A312D91B}">
      <dsp:nvSpPr>
        <dsp:cNvPr id="0" name=""/>
        <dsp:cNvSpPr/>
      </dsp:nvSpPr>
      <dsp:spPr>
        <a:xfrm>
          <a:off x="5429930" y="612"/>
          <a:ext cx="4332795" cy="2751325"/>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28B9AE-BBF2-4C1A-98C1-47BF7ACD90D1}">
      <dsp:nvSpPr>
        <dsp:cNvPr id="0" name=""/>
        <dsp:cNvSpPr/>
      </dsp:nvSpPr>
      <dsp:spPr>
        <a:xfrm>
          <a:off x="5911352" y="457963"/>
          <a:ext cx="4332795" cy="2751325"/>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What should I tell him to do about his buprenorphine/naloxone regimen? </a:t>
          </a:r>
        </a:p>
      </dsp:txBody>
      <dsp:txXfrm>
        <a:off x="5991936" y="538547"/>
        <a:ext cx="4171627" cy="259015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7F47CC-DDCD-47E9-B808-B7B76D386EE8}">
      <dsp:nvSpPr>
        <dsp:cNvPr id="0" name=""/>
        <dsp:cNvSpPr/>
      </dsp:nvSpPr>
      <dsp:spPr>
        <a:xfrm>
          <a:off x="134291" y="612"/>
          <a:ext cx="4332795" cy="27513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570025-9166-40BD-8E5A-C7FC7DB82DD5}">
      <dsp:nvSpPr>
        <dsp:cNvPr id="0" name=""/>
        <dsp:cNvSpPr/>
      </dsp:nvSpPr>
      <dsp:spPr>
        <a:xfrm>
          <a:off x="615713" y="457963"/>
          <a:ext cx="4332795" cy="275132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Even temporarily discontinuing buprenorphine in an up-till-now stable patient and then prescribing full agonist opioid for pain represents a real risk for the patient to develop a relapse. </a:t>
          </a:r>
        </a:p>
      </dsp:txBody>
      <dsp:txXfrm>
        <a:off x="696297" y="538547"/>
        <a:ext cx="4171627" cy="2590157"/>
      </dsp:txXfrm>
    </dsp:sp>
    <dsp:sp modelId="{1BF5EE67-0B29-45D0-8013-E4278F35D0C5}">
      <dsp:nvSpPr>
        <dsp:cNvPr id="0" name=""/>
        <dsp:cNvSpPr/>
      </dsp:nvSpPr>
      <dsp:spPr>
        <a:xfrm>
          <a:off x="5429930" y="612"/>
          <a:ext cx="4332795" cy="27513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C7F611-994B-4008-91CE-5EFA71C05488}">
      <dsp:nvSpPr>
        <dsp:cNvPr id="0" name=""/>
        <dsp:cNvSpPr/>
      </dsp:nvSpPr>
      <dsp:spPr>
        <a:xfrm>
          <a:off x="5911352" y="457963"/>
          <a:ext cx="4332795" cy="275132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For this reason, it is highly advised to add the full agonist opioid for pain to the standing dose of buprenorphine even if temporary and short-term to mitigate that risk</a:t>
          </a:r>
        </a:p>
      </dsp:txBody>
      <dsp:txXfrm>
        <a:off x="5991936" y="538547"/>
        <a:ext cx="4171627" cy="259015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FA205D-6B28-4EFF-8D5C-E37F8FBB2DFC}">
      <dsp:nvSpPr>
        <dsp:cNvPr id="0" name=""/>
        <dsp:cNvSpPr/>
      </dsp:nvSpPr>
      <dsp:spPr>
        <a:xfrm>
          <a:off x="0" y="2700"/>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EC607D0-673F-4DFE-BC99-0D402C1C4ECD}">
      <dsp:nvSpPr>
        <dsp:cNvPr id="0" name=""/>
        <dsp:cNvSpPr/>
      </dsp:nvSpPr>
      <dsp:spPr>
        <a:xfrm>
          <a:off x="0" y="2700"/>
          <a:ext cx="6291714" cy="1841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TR is a 55 year old male</a:t>
          </a:r>
        </a:p>
      </dsp:txBody>
      <dsp:txXfrm>
        <a:off x="0" y="2700"/>
        <a:ext cx="6291714" cy="1841777"/>
      </dsp:txXfrm>
    </dsp:sp>
    <dsp:sp modelId="{63189106-EBC6-478E-A3C4-E12B671289A4}">
      <dsp:nvSpPr>
        <dsp:cNvPr id="0" name=""/>
        <dsp:cNvSpPr/>
      </dsp:nvSpPr>
      <dsp:spPr>
        <a:xfrm>
          <a:off x="0" y="1844478"/>
          <a:ext cx="6291714"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300630-4DB6-4457-A1C5-9B3E356E1F6C}">
      <dsp:nvSpPr>
        <dsp:cNvPr id="0" name=""/>
        <dsp:cNvSpPr/>
      </dsp:nvSpPr>
      <dsp:spPr>
        <a:xfrm>
          <a:off x="0" y="1844478"/>
          <a:ext cx="6291714" cy="1841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He is maintained on methadone 80 mg daily for OUD</a:t>
          </a:r>
        </a:p>
      </dsp:txBody>
      <dsp:txXfrm>
        <a:off x="0" y="1844478"/>
        <a:ext cx="6291714" cy="1841777"/>
      </dsp:txXfrm>
    </dsp:sp>
    <dsp:sp modelId="{99D2DDC0-ACD9-4DCB-ABC5-980A0F709C88}">
      <dsp:nvSpPr>
        <dsp:cNvPr id="0" name=""/>
        <dsp:cNvSpPr/>
      </dsp:nvSpPr>
      <dsp:spPr>
        <a:xfrm>
          <a:off x="0" y="3686256"/>
          <a:ext cx="6291714"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894A25-F7B9-4C87-9DAD-C8D206E538B0}">
      <dsp:nvSpPr>
        <dsp:cNvPr id="0" name=""/>
        <dsp:cNvSpPr/>
      </dsp:nvSpPr>
      <dsp:spPr>
        <a:xfrm>
          <a:off x="0" y="3686256"/>
          <a:ext cx="6291714" cy="1841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He is admitted for elective CABG and hospitalist team consults you for recommendations surrounding methadone in the perioperative period</a:t>
          </a:r>
        </a:p>
      </dsp:txBody>
      <dsp:txXfrm>
        <a:off x="0" y="3686256"/>
        <a:ext cx="6291714" cy="184177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A0B2CF-359A-4AD8-9A37-82044C8CB7B7}">
      <dsp:nvSpPr>
        <dsp:cNvPr id="0" name=""/>
        <dsp:cNvSpPr/>
      </dsp:nvSpPr>
      <dsp:spPr>
        <a:xfrm>
          <a:off x="1283" y="673807"/>
          <a:ext cx="5006206" cy="300372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kern="1200"/>
            <a:t>What are your considerations?</a:t>
          </a:r>
        </a:p>
      </dsp:txBody>
      <dsp:txXfrm>
        <a:off x="1283" y="673807"/>
        <a:ext cx="5006206" cy="3003723"/>
      </dsp:txXfrm>
    </dsp:sp>
    <dsp:sp modelId="{C9054A58-8BD2-428D-B9C6-2E80E07F8B97}">
      <dsp:nvSpPr>
        <dsp:cNvPr id="0" name=""/>
        <dsp:cNvSpPr/>
      </dsp:nvSpPr>
      <dsp:spPr>
        <a:xfrm>
          <a:off x="5508110" y="673807"/>
          <a:ext cx="5006206" cy="300372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kern="1200"/>
            <a:t>What are your recommendations?</a:t>
          </a:r>
        </a:p>
      </dsp:txBody>
      <dsp:txXfrm>
        <a:off x="5508110" y="673807"/>
        <a:ext cx="5006206" cy="300372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7062C8-52A2-44D5-9AB2-F8269AC72236}">
      <dsp:nvSpPr>
        <dsp:cNvPr id="0" name=""/>
        <dsp:cNvSpPr/>
      </dsp:nvSpPr>
      <dsp:spPr>
        <a:xfrm>
          <a:off x="0" y="212359"/>
          <a:ext cx="6666833" cy="120978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Each bolus can be administered alone or coupled with a background infusion of medication. PCA is used to treat acute, chronic, postoperative, and labor pain</a:t>
          </a:r>
        </a:p>
      </dsp:txBody>
      <dsp:txXfrm>
        <a:off x="59057" y="271416"/>
        <a:ext cx="6548719" cy="1091666"/>
      </dsp:txXfrm>
    </dsp:sp>
    <dsp:sp modelId="{92ACC433-2E36-4601-827A-403FCF66D543}">
      <dsp:nvSpPr>
        <dsp:cNvPr id="0" name=""/>
        <dsp:cNvSpPr/>
      </dsp:nvSpPr>
      <dsp:spPr>
        <a:xfrm>
          <a:off x="0" y="1485499"/>
          <a:ext cx="6666833" cy="1209780"/>
        </a:xfrm>
        <a:prstGeom prst="roundRect">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These medications can be administered intravenously, epidurally, through a peripheral nerve catheter, or transdermally</a:t>
          </a:r>
        </a:p>
      </dsp:txBody>
      <dsp:txXfrm>
        <a:off x="59057" y="1544556"/>
        <a:ext cx="6548719" cy="1091666"/>
      </dsp:txXfrm>
    </dsp:sp>
    <dsp:sp modelId="{6DA223C7-6BA0-436E-9030-43919FC0AC3C}">
      <dsp:nvSpPr>
        <dsp:cNvPr id="0" name=""/>
        <dsp:cNvSpPr/>
      </dsp:nvSpPr>
      <dsp:spPr>
        <a:xfrm>
          <a:off x="0" y="2758640"/>
          <a:ext cx="6666833" cy="1209780"/>
        </a:xfrm>
        <a:prstGeom prst="roundRect">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Drugs commonly administered are opioids and local anesthetics, but dissociatives or other analgesics are also options.</a:t>
          </a:r>
        </a:p>
      </dsp:txBody>
      <dsp:txXfrm>
        <a:off x="59057" y="2817697"/>
        <a:ext cx="6548719" cy="1091666"/>
      </dsp:txXfrm>
    </dsp:sp>
    <dsp:sp modelId="{9B7D2811-260F-4B1C-88DF-0D786118DF78}">
      <dsp:nvSpPr>
        <dsp:cNvPr id="0" name=""/>
        <dsp:cNvSpPr/>
      </dsp:nvSpPr>
      <dsp:spPr>
        <a:xfrm>
          <a:off x="0" y="4031780"/>
          <a:ext cx="6666833" cy="1209780"/>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Despite a variety of medication options, morphine remains the gold standard medication for intravenous PCA. </a:t>
          </a:r>
        </a:p>
      </dsp:txBody>
      <dsp:txXfrm>
        <a:off x="59057" y="4090837"/>
        <a:ext cx="6548719" cy="109166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5C5E55-E52F-4323-BF65-E7DE0872756C}">
      <dsp:nvSpPr>
        <dsp:cNvPr id="0" name=""/>
        <dsp:cNvSpPr/>
      </dsp:nvSpPr>
      <dsp:spPr>
        <a:xfrm>
          <a:off x="0" y="665"/>
          <a:ext cx="6666833"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8780BECE-C47D-4E94-A7B5-F2C76B07EDE1}">
      <dsp:nvSpPr>
        <dsp:cNvPr id="0" name=""/>
        <dsp:cNvSpPr/>
      </dsp:nvSpPr>
      <dsp:spPr>
        <a:xfrm>
          <a:off x="0" y="665"/>
          <a:ext cx="6666833"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Multiple staff members are necessary to effectively and safely administer PCA. </a:t>
          </a:r>
        </a:p>
      </dsp:txBody>
      <dsp:txXfrm>
        <a:off x="0" y="665"/>
        <a:ext cx="6666833" cy="1090517"/>
      </dsp:txXfrm>
    </dsp:sp>
    <dsp:sp modelId="{35F91220-B844-4050-9E32-C4DB3BE994C5}">
      <dsp:nvSpPr>
        <dsp:cNvPr id="0" name=""/>
        <dsp:cNvSpPr/>
      </dsp:nvSpPr>
      <dsp:spPr>
        <a:xfrm>
          <a:off x="0" y="1091183"/>
          <a:ext cx="6666833" cy="0"/>
        </a:xfrm>
        <a:prstGeom prst="lin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EAF18EA-1E45-4479-B89A-4888C8A01149}">
      <dsp:nvSpPr>
        <dsp:cNvPr id="0" name=""/>
        <dsp:cNvSpPr/>
      </dsp:nvSpPr>
      <dsp:spPr>
        <a:xfrm>
          <a:off x="0" y="1091183"/>
          <a:ext cx="6666833"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Individual roles include the physician ordering the route, medication, and dosing with consultation with the pharmacist </a:t>
          </a:r>
        </a:p>
      </dsp:txBody>
      <dsp:txXfrm>
        <a:off x="0" y="1091183"/>
        <a:ext cx="6666833" cy="1090517"/>
      </dsp:txXfrm>
    </dsp:sp>
    <dsp:sp modelId="{A22655E1-734B-44D2-A613-1DC43D46FCB8}">
      <dsp:nvSpPr>
        <dsp:cNvPr id="0" name=""/>
        <dsp:cNvSpPr/>
      </dsp:nvSpPr>
      <dsp:spPr>
        <a:xfrm>
          <a:off x="0" y="2181701"/>
          <a:ext cx="6666833"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C7ED3BC-51A0-49EB-8438-E16730E34CFF}">
      <dsp:nvSpPr>
        <dsp:cNvPr id="0" name=""/>
        <dsp:cNvSpPr/>
      </dsp:nvSpPr>
      <dsp:spPr>
        <a:xfrm>
          <a:off x="0" y="2181701"/>
          <a:ext cx="6666833"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Pharmacist preparing the drug </a:t>
          </a:r>
        </a:p>
      </dsp:txBody>
      <dsp:txXfrm>
        <a:off x="0" y="2181701"/>
        <a:ext cx="6666833" cy="1090517"/>
      </dsp:txXfrm>
    </dsp:sp>
    <dsp:sp modelId="{0D03680B-EAC7-4912-85CC-0299D057FCFD}">
      <dsp:nvSpPr>
        <dsp:cNvPr id="0" name=""/>
        <dsp:cNvSpPr/>
      </dsp:nvSpPr>
      <dsp:spPr>
        <a:xfrm>
          <a:off x="0" y="3272218"/>
          <a:ext cx="6666833" cy="0"/>
        </a:xfrm>
        <a:prstGeom prst="lin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A76E4196-0E8C-4913-95C7-3CE796B77DB5}">
      <dsp:nvSpPr>
        <dsp:cNvPr id="0" name=""/>
        <dsp:cNvSpPr/>
      </dsp:nvSpPr>
      <dsp:spPr>
        <a:xfrm>
          <a:off x="0" y="3272218"/>
          <a:ext cx="6666833"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Nurse setting up the pump and explaining its use to the patient while periodically monitoring them throughout their use of the device</a:t>
          </a:r>
        </a:p>
      </dsp:txBody>
      <dsp:txXfrm>
        <a:off x="0" y="3272218"/>
        <a:ext cx="6666833" cy="1090517"/>
      </dsp:txXfrm>
    </dsp:sp>
    <dsp:sp modelId="{6EB9D04F-0D28-43D5-B1EC-2B17CDBDBB8F}">
      <dsp:nvSpPr>
        <dsp:cNvPr id="0" name=""/>
        <dsp:cNvSpPr/>
      </dsp:nvSpPr>
      <dsp:spPr>
        <a:xfrm>
          <a:off x="0" y="4362736"/>
          <a:ext cx="6666833" cy="0"/>
        </a:xfrm>
        <a:prstGeom prst="lin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6350" cap="flat" cmpd="sng" algn="ctr">
          <a:solidFill>
            <a:schemeClr val="accent6">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E3106861-C1BA-42FB-9101-335CD6E47CF8}">
      <dsp:nvSpPr>
        <dsp:cNvPr id="0" name=""/>
        <dsp:cNvSpPr/>
      </dsp:nvSpPr>
      <dsp:spPr>
        <a:xfrm>
          <a:off x="0" y="4362736"/>
          <a:ext cx="6666833"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Lastly, the patient will be personally pressing the administration button</a:t>
          </a:r>
        </a:p>
      </dsp:txBody>
      <dsp:txXfrm>
        <a:off x="0" y="4362736"/>
        <a:ext cx="6666833" cy="109051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74DDAA-B5E7-449A-B5BC-E02DE7D43C44}">
      <dsp:nvSpPr>
        <dsp:cNvPr id="0" name=""/>
        <dsp:cNvSpPr/>
      </dsp:nvSpPr>
      <dsp:spPr>
        <a:xfrm>
          <a:off x="0" y="88520"/>
          <a:ext cx="6666833" cy="171288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An initial bolus or loading dose to bring the pain under immediate control—an important but sometimes overlooked consideration in the successful use of PCAs</a:t>
          </a:r>
        </a:p>
      </dsp:txBody>
      <dsp:txXfrm>
        <a:off x="83616" y="172136"/>
        <a:ext cx="6499601" cy="1545648"/>
      </dsp:txXfrm>
    </dsp:sp>
    <dsp:sp modelId="{4127CCCD-F335-4DB3-8361-9FD674D61409}">
      <dsp:nvSpPr>
        <dsp:cNvPr id="0" name=""/>
        <dsp:cNvSpPr/>
      </dsp:nvSpPr>
      <dsp:spPr>
        <a:xfrm>
          <a:off x="0" y="1870520"/>
          <a:ext cx="6666833" cy="1712880"/>
        </a:xfrm>
        <a:prstGeom prst="round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The patient-initiated or demand dose, available to the patient at the press of a button</a:t>
          </a:r>
        </a:p>
      </dsp:txBody>
      <dsp:txXfrm>
        <a:off x="83616" y="1954136"/>
        <a:ext cx="6499601" cy="1545648"/>
      </dsp:txXfrm>
    </dsp:sp>
    <dsp:sp modelId="{DCBDD92D-FFD5-446B-9412-240155972F0C}">
      <dsp:nvSpPr>
        <dsp:cNvPr id="0" name=""/>
        <dsp:cNvSpPr/>
      </dsp:nvSpPr>
      <dsp:spPr>
        <a:xfrm>
          <a:off x="0" y="3652520"/>
          <a:ext cx="6666833" cy="1712880"/>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The delay interval or lockout, typically between six and 15 minutes, allowing the analgesic to achieve its peak effect before another dose can be administered</a:t>
          </a:r>
        </a:p>
      </dsp:txBody>
      <dsp:txXfrm>
        <a:off x="83616" y="3736136"/>
        <a:ext cx="6499601" cy="154564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21DAC3-5ECD-459F-B68A-45F2A6B4090F}">
      <dsp:nvSpPr>
        <dsp:cNvPr id="0" name=""/>
        <dsp:cNvSpPr/>
      </dsp:nvSpPr>
      <dsp:spPr>
        <a:xfrm>
          <a:off x="0" y="0"/>
          <a:ext cx="6666833"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DBDDE8DF-DFBD-4818-85B3-2AED9202459A}">
      <dsp:nvSpPr>
        <dsp:cNvPr id="0" name=""/>
        <dsp:cNvSpPr/>
      </dsp:nvSpPr>
      <dsp:spPr>
        <a:xfrm>
          <a:off x="0" y="0"/>
          <a:ext cx="6666833" cy="136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A continuous infusion or basal rate to provide continuous pain relief or oral</a:t>
          </a:r>
        </a:p>
      </dsp:txBody>
      <dsp:txXfrm>
        <a:off x="0" y="0"/>
        <a:ext cx="6666833" cy="1363480"/>
      </dsp:txXfrm>
    </dsp:sp>
    <dsp:sp modelId="{AD4A43E2-4DC1-449D-9965-B687BE6BC349}">
      <dsp:nvSpPr>
        <dsp:cNvPr id="0" name=""/>
        <dsp:cNvSpPr/>
      </dsp:nvSpPr>
      <dsp:spPr>
        <a:xfrm>
          <a:off x="0" y="1363480"/>
          <a:ext cx="6666833"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1C330B09-8E75-49D7-B3EE-2BC6D0787E1D}">
      <dsp:nvSpPr>
        <dsp:cNvPr id="0" name=""/>
        <dsp:cNvSpPr/>
      </dsp:nvSpPr>
      <dsp:spPr>
        <a:xfrm>
          <a:off x="0" y="1363480"/>
          <a:ext cx="6666833" cy="136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The patient could receive this dose in a long-acting oral analgesic, with the PCA used for incidental or breakthrough pain</a:t>
          </a:r>
        </a:p>
      </dsp:txBody>
      <dsp:txXfrm>
        <a:off x="0" y="1363480"/>
        <a:ext cx="6666833" cy="1363480"/>
      </dsp:txXfrm>
    </dsp:sp>
    <dsp:sp modelId="{B33B4340-DF68-45DD-AA48-2426A73079AF}">
      <dsp:nvSpPr>
        <dsp:cNvPr id="0" name=""/>
        <dsp:cNvSpPr/>
      </dsp:nvSpPr>
      <dsp:spPr>
        <a:xfrm>
          <a:off x="0" y="2726960"/>
          <a:ext cx="6666833"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665FF4D4-0095-4F80-B0D6-B3436D90B7EE}">
      <dsp:nvSpPr>
        <dsp:cNvPr id="0" name=""/>
        <dsp:cNvSpPr/>
      </dsp:nvSpPr>
      <dsp:spPr>
        <a:xfrm>
          <a:off x="0" y="2726960"/>
          <a:ext cx="6666833" cy="136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For those receiving opioids for chronic pain, the basal rate could be their current analgesic dose converted to the intravenous equivalent</a:t>
          </a:r>
        </a:p>
      </dsp:txBody>
      <dsp:txXfrm>
        <a:off x="0" y="2726960"/>
        <a:ext cx="6666833" cy="1363480"/>
      </dsp:txXfrm>
    </dsp:sp>
    <dsp:sp modelId="{28B2BC10-CF33-4382-B3BA-470D71BDC3C1}">
      <dsp:nvSpPr>
        <dsp:cNvPr id="0" name=""/>
        <dsp:cNvSpPr/>
      </dsp:nvSpPr>
      <dsp:spPr>
        <a:xfrm>
          <a:off x="0" y="4090440"/>
          <a:ext cx="6666833"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8517769E-BC29-4F4A-A1CE-212A742FCB92}">
      <dsp:nvSpPr>
        <dsp:cNvPr id="0" name=""/>
        <dsp:cNvSpPr/>
      </dsp:nvSpPr>
      <dsp:spPr>
        <a:xfrm>
          <a:off x="0" y="4090440"/>
          <a:ext cx="6666833" cy="136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A maximum volume of drug to be administered within a defined period of one, four, eight, or 24 hours, calculated to prevent an opioid overdose—regardless of how many times the PCA button gets pushed</a:t>
          </a:r>
        </a:p>
      </dsp:txBody>
      <dsp:txXfrm>
        <a:off x="0" y="4090440"/>
        <a:ext cx="6666833" cy="136348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A1A820-021E-4192-85AF-19E949E83889}">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2C35CA2-D336-4D9E-927F-34DB760B3D45}">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a:t>Oral naltrexone should be held for 72 hours before the procedure </a:t>
          </a:r>
        </a:p>
      </dsp:txBody>
      <dsp:txXfrm>
        <a:off x="608661" y="692298"/>
        <a:ext cx="4508047" cy="2799040"/>
      </dsp:txXfrm>
    </dsp:sp>
    <dsp:sp modelId="{39DB177C-B375-416D-9B1E-43E2319100BE}">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F9AE7F-37D1-4AC2-8FAB-215CEFFD2959}">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a:t>XR-naltrexone should be held for at least 30 days if it is anticipated that opioids will be needed for pain control.</a:t>
          </a:r>
        </a:p>
      </dsp:txBody>
      <dsp:txXfrm>
        <a:off x="6331365" y="692298"/>
        <a:ext cx="4508047" cy="279904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F1F900-E677-4D56-95A6-E3428E24968C}">
      <dsp:nvSpPr>
        <dsp:cNvPr id="0" name=""/>
        <dsp:cNvSpPr/>
      </dsp:nvSpPr>
      <dsp:spPr>
        <a:xfrm>
          <a:off x="0" y="2124"/>
          <a:ext cx="10515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3A8553-61DF-4791-BD4D-F36D56DFFE99}">
      <dsp:nvSpPr>
        <dsp:cNvPr id="0" name=""/>
        <dsp:cNvSpPr/>
      </dsp:nvSpPr>
      <dsp:spPr>
        <a:xfrm>
          <a:off x="0" y="2124"/>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Effective pain management shortens hospital stays</a:t>
          </a:r>
        </a:p>
      </dsp:txBody>
      <dsp:txXfrm>
        <a:off x="0" y="2124"/>
        <a:ext cx="10515600" cy="1449029"/>
      </dsp:txXfrm>
    </dsp:sp>
    <dsp:sp modelId="{49249051-2377-4800-81E7-D2DE10D3C962}">
      <dsp:nvSpPr>
        <dsp:cNvPr id="0" name=""/>
        <dsp:cNvSpPr/>
      </dsp:nvSpPr>
      <dsp:spPr>
        <a:xfrm>
          <a:off x="0" y="1451154"/>
          <a:ext cx="10515600"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0AC575-3BEB-4A77-B283-F7C2A531D834}">
      <dsp:nvSpPr>
        <dsp:cNvPr id="0" name=""/>
        <dsp:cNvSpPr/>
      </dsp:nvSpPr>
      <dsp:spPr>
        <a:xfrm>
          <a:off x="0" y="1451154"/>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Introducing MOUD in the inpatient setting is an effective means for engaging a patient in addiction treatment</a:t>
          </a:r>
        </a:p>
      </dsp:txBody>
      <dsp:txXfrm>
        <a:off x="0" y="1451154"/>
        <a:ext cx="10515600" cy="1449029"/>
      </dsp:txXfrm>
    </dsp:sp>
    <dsp:sp modelId="{523F1F88-5A72-46AC-B823-C19964A99293}">
      <dsp:nvSpPr>
        <dsp:cNvPr id="0" name=""/>
        <dsp:cNvSpPr/>
      </dsp:nvSpPr>
      <dsp:spPr>
        <a:xfrm>
          <a:off x="0" y="2900183"/>
          <a:ext cx="10515600"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8C5681-5F0C-4847-9FC2-CA0E7A4DFC00}">
      <dsp:nvSpPr>
        <dsp:cNvPr id="0" name=""/>
        <dsp:cNvSpPr/>
      </dsp:nvSpPr>
      <dsp:spPr>
        <a:xfrm>
          <a:off x="0" y="2900183"/>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Referring patients with opioid use disorder to outpatient treatment in an effective method for engaging patient in addiction treatment</a:t>
          </a:r>
        </a:p>
      </dsp:txBody>
      <dsp:txXfrm>
        <a:off x="0" y="2900183"/>
        <a:ext cx="10515600" cy="144902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2">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3">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42ABCA-E448-4B2F-9269-C2F324B8E419}" type="datetimeFigureOut">
              <a:rPr lang="en-US" smtClean="0"/>
              <a:t>9/3/2026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FD1AD4-11E3-4C9C-900B-B2437BD629DC}" type="slidenum">
              <a:rPr lang="en-US" smtClean="0"/>
              <a:t>‹#›</a:t>
            </a:fld>
            <a:endParaRPr lang="en-US"/>
          </a:p>
        </p:txBody>
      </p:sp>
    </p:spTree>
    <p:extLst>
      <p:ext uri="{BB962C8B-B14F-4D97-AF65-F5344CB8AC3E}">
        <p14:creationId xmlns:p14="http://schemas.microsoft.com/office/powerpoint/2010/main" val="2326865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33333"/>
                </a:solidFill>
                <a:effectLst/>
                <a:latin typeface="Georgia" panose="02040502050405020303" pitchFamily="18" charset="0"/>
              </a:rPr>
              <a:t>While 66 percent of the general population needing MOUD got treatment, only 53 percent of Black or African American people did. This compares to 71 percent of White folks with OUD who received medication</a:t>
            </a:r>
          </a:p>
          <a:p>
            <a:endParaRPr lang="en-US" b="0" i="0" dirty="0">
              <a:solidFill>
                <a:srgbClr val="333333"/>
              </a:solidFill>
              <a:effectLst/>
              <a:latin typeface="Georgia" panose="0204050205040502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33333"/>
                </a:solidFill>
                <a:effectLst/>
                <a:latin typeface="Georgia" panose="02040502050405020303" pitchFamily="18" charset="0"/>
              </a:rPr>
              <a:t>The biggest health disparities are based on age, with only around one in ten (11 percent) individuals under age 18 with OUD getting medication for it. This compares to 70 percent of those ages 19 to 44, 61 percent of those ages 45 to 64, and 47 percent of those over age 65.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333333"/>
              </a:solidFill>
              <a:effectLst/>
              <a:latin typeface="Georgia" panose="0204050205040502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33333"/>
                </a:solidFill>
                <a:effectLst/>
                <a:latin typeface="Georgia" panose="02040502050405020303" pitchFamily="18" charset="0"/>
              </a:rPr>
              <a:t>. While MOUD utilization was higher in northeastern states like Maine, Vermont, New Hampshire, Massachusetts, and Rhode Island, it was less common in others. Wyoming, Nevada, Utah, Texas, Kansas, Arkansas, Mississippi, Illinois, New York, and Georgia all had MOUD utilization rates lower than 50 percent</a:t>
            </a:r>
          </a:p>
          <a:p>
            <a:endParaRPr lang="en-US" dirty="0"/>
          </a:p>
        </p:txBody>
      </p:sp>
      <p:sp>
        <p:nvSpPr>
          <p:cNvPr id="4" name="Slide Number Placeholder 3"/>
          <p:cNvSpPr>
            <a:spLocks noGrp="1"/>
          </p:cNvSpPr>
          <p:nvPr>
            <p:ph type="sldNum" sz="quarter" idx="5"/>
          </p:nvPr>
        </p:nvSpPr>
        <p:spPr/>
        <p:txBody>
          <a:bodyPr/>
          <a:lstStyle/>
          <a:p>
            <a:fld id="{6DFD1AD4-11E3-4C9C-900B-B2437BD629DC}" type="slidenum">
              <a:rPr lang="en-US" smtClean="0"/>
              <a:t>5</a:t>
            </a:fld>
            <a:endParaRPr lang="en-US"/>
          </a:p>
        </p:txBody>
      </p:sp>
    </p:spTree>
    <p:extLst>
      <p:ext uri="{BB962C8B-B14F-4D97-AF65-F5344CB8AC3E}">
        <p14:creationId xmlns:p14="http://schemas.microsoft.com/office/powerpoint/2010/main" val="3317902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FD1AD4-11E3-4C9C-900B-B2437BD629DC}" type="slidenum">
              <a:rPr lang="en-US" smtClean="0"/>
              <a:t>6</a:t>
            </a:fld>
            <a:endParaRPr lang="en-US"/>
          </a:p>
        </p:txBody>
      </p:sp>
    </p:spTree>
    <p:extLst>
      <p:ext uri="{BB962C8B-B14F-4D97-AF65-F5344CB8AC3E}">
        <p14:creationId xmlns:p14="http://schemas.microsoft.com/office/powerpoint/2010/main" val="2683202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12121"/>
                </a:solidFill>
                <a:effectLst/>
                <a:latin typeface="BlinkMacSystemFont"/>
              </a:rPr>
              <a:t>1 mg of IV hydromorphone is equivalent to 2.5 mg of oral hydromorphone and 11.46 mg of MEDD</a:t>
            </a:r>
          </a:p>
          <a:p>
            <a:endParaRPr lang="en-US" b="0" i="0" dirty="0">
              <a:solidFill>
                <a:srgbClr val="212121"/>
              </a:solidFill>
              <a:effectLst/>
              <a:latin typeface="BlinkMacSystemFont"/>
            </a:endParaRPr>
          </a:p>
          <a:p>
            <a:r>
              <a:rPr lang="en-US" b="0" i="0" dirty="0">
                <a:solidFill>
                  <a:srgbClr val="212121"/>
                </a:solidFill>
                <a:effectLst/>
                <a:latin typeface="BlinkMacSystemFont"/>
              </a:rPr>
              <a:t>Reddy A, Vidal M, Stephen S, Baumgartner K, Dost S, Nguyen A, Heung Y, Kwan S, Wong A, </a:t>
            </a:r>
            <a:r>
              <a:rPr lang="en-US" b="0" i="0" dirty="0" err="1">
                <a:solidFill>
                  <a:srgbClr val="212121"/>
                </a:solidFill>
                <a:effectLst/>
                <a:latin typeface="BlinkMacSystemFont"/>
              </a:rPr>
              <a:t>Pangemanan</a:t>
            </a:r>
            <a:r>
              <a:rPr lang="en-US" b="0" i="0" dirty="0">
                <a:solidFill>
                  <a:srgbClr val="212121"/>
                </a:solidFill>
                <a:effectLst/>
                <a:latin typeface="BlinkMacSystemFont"/>
              </a:rPr>
              <a:t> I, Azhar A, </a:t>
            </a:r>
            <a:r>
              <a:rPr lang="en-US" b="0" i="0" dirty="0" err="1">
                <a:solidFill>
                  <a:srgbClr val="212121"/>
                </a:solidFill>
                <a:effectLst/>
                <a:latin typeface="BlinkMacSystemFont"/>
              </a:rPr>
              <a:t>Tayjasanant</a:t>
            </a:r>
            <a:r>
              <a:rPr lang="en-US" b="0" i="0" dirty="0">
                <a:solidFill>
                  <a:srgbClr val="212121"/>
                </a:solidFill>
                <a:effectLst/>
                <a:latin typeface="BlinkMacSystemFont"/>
              </a:rPr>
              <a:t> S, Rodriguez E, </a:t>
            </a:r>
            <a:r>
              <a:rPr lang="en-US" b="0" i="0" dirty="0" err="1">
                <a:solidFill>
                  <a:srgbClr val="212121"/>
                </a:solidFill>
                <a:effectLst/>
                <a:latin typeface="BlinkMacSystemFont"/>
              </a:rPr>
              <a:t>Waletich</a:t>
            </a:r>
            <a:r>
              <a:rPr lang="en-US" b="0" i="0" dirty="0">
                <a:solidFill>
                  <a:srgbClr val="212121"/>
                </a:solidFill>
                <a:effectLst/>
                <a:latin typeface="BlinkMacSystemFont"/>
              </a:rPr>
              <a:t> J, Lim KH, Wu J, Liu D, Williams J, </a:t>
            </a:r>
            <a:r>
              <a:rPr lang="en-US" b="0" i="0" dirty="0" err="1">
                <a:solidFill>
                  <a:srgbClr val="212121"/>
                </a:solidFill>
                <a:effectLst/>
                <a:latin typeface="BlinkMacSystemFont"/>
              </a:rPr>
              <a:t>Yennurajalingam</a:t>
            </a:r>
            <a:r>
              <a:rPr lang="en-US" b="0" i="0" dirty="0">
                <a:solidFill>
                  <a:srgbClr val="212121"/>
                </a:solidFill>
                <a:effectLst/>
                <a:latin typeface="BlinkMacSystemFont"/>
              </a:rPr>
              <a:t> S, </a:t>
            </a:r>
            <a:r>
              <a:rPr lang="en-US" b="0" i="0" dirty="0" err="1">
                <a:solidFill>
                  <a:srgbClr val="212121"/>
                </a:solidFill>
                <a:effectLst/>
                <a:latin typeface="BlinkMacSystemFont"/>
              </a:rPr>
              <a:t>Bruera</a:t>
            </a:r>
            <a:r>
              <a:rPr lang="en-US" b="0" i="0" dirty="0">
                <a:solidFill>
                  <a:srgbClr val="212121"/>
                </a:solidFill>
                <a:effectLst/>
                <a:latin typeface="BlinkMacSystemFont"/>
              </a:rPr>
              <a:t> E. The Conversion Ratio From Intravenous Hydromorphone to Oral Opioids in Cancer Patients. J Pain Symptom Manage. 2017 Sep;54(3):280-288. </a:t>
            </a:r>
            <a:r>
              <a:rPr lang="en-US" b="0" i="0" dirty="0" err="1">
                <a:solidFill>
                  <a:srgbClr val="212121"/>
                </a:solidFill>
                <a:effectLst/>
                <a:latin typeface="BlinkMacSystemFont"/>
              </a:rPr>
              <a:t>doi</a:t>
            </a:r>
            <a:r>
              <a:rPr lang="en-US" b="0" i="0" dirty="0">
                <a:solidFill>
                  <a:srgbClr val="212121"/>
                </a:solidFill>
                <a:effectLst/>
                <a:latin typeface="BlinkMacSystemFont"/>
              </a:rPr>
              <a:t>: 10.1016/j.jpainsymman.2017.07.001. </a:t>
            </a:r>
            <a:r>
              <a:rPr lang="en-US" b="0" i="0" dirty="0" err="1">
                <a:solidFill>
                  <a:srgbClr val="212121"/>
                </a:solidFill>
                <a:effectLst/>
                <a:latin typeface="BlinkMacSystemFont"/>
              </a:rPr>
              <a:t>Epub</a:t>
            </a:r>
            <a:r>
              <a:rPr lang="en-US" b="0" i="0" dirty="0">
                <a:solidFill>
                  <a:srgbClr val="212121"/>
                </a:solidFill>
                <a:effectLst/>
                <a:latin typeface="BlinkMacSystemFont"/>
              </a:rPr>
              <a:t> 2017 Jul 13. PMID: 28711751.</a:t>
            </a:r>
            <a:endParaRPr lang="en-US" dirty="0"/>
          </a:p>
        </p:txBody>
      </p:sp>
      <p:sp>
        <p:nvSpPr>
          <p:cNvPr id="4" name="Slide Number Placeholder 3"/>
          <p:cNvSpPr>
            <a:spLocks noGrp="1"/>
          </p:cNvSpPr>
          <p:nvPr>
            <p:ph type="sldNum" sz="quarter" idx="5"/>
          </p:nvPr>
        </p:nvSpPr>
        <p:spPr/>
        <p:txBody>
          <a:bodyPr/>
          <a:lstStyle/>
          <a:p>
            <a:fld id="{6DFD1AD4-11E3-4C9C-900B-B2437BD629DC}" type="slidenum">
              <a:rPr lang="en-US" smtClean="0"/>
              <a:t>28</a:t>
            </a:fld>
            <a:endParaRPr lang="en-US"/>
          </a:p>
        </p:txBody>
      </p:sp>
    </p:spTree>
    <p:extLst>
      <p:ext uri="{BB962C8B-B14F-4D97-AF65-F5344CB8AC3E}">
        <p14:creationId xmlns:p14="http://schemas.microsoft.com/office/powerpoint/2010/main" val="298891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t>Officially recognized as the Bernese method, microdosing involves prescribing buprenorphine–naloxone in a small initial dose (e.g., 0.5 mg/0.125 mg) with incremental increases to both dose and frequency over time </a:t>
            </a:r>
            <a:endParaRPr lang="en-US" dirty="0"/>
          </a:p>
          <a:p>
            <a:endParaRPr lang="en-US" dirty="0"/>
          </a:p>
        </p:txBody>
      </p:sp>
      <p:sp>
        <p:nvSpPr>
          <p:cNvPr id="4" name="Slide Number Placeholder 3"/>
          <p:cNvSpPr>
            <a:spLocks noGrp="1"/>
          </p:cNvSpPr>
          <p:nvPr>
            <p:ph type="sldNum" sz="quarter" idx="5"/>
          </p:nvPr>
        </p:nvSpPr>
        <p:spPr/>
        <p:txBody>
          <a:bodyPr/>
          <a:lstStyle/>
          <a:p>
            <a:fld id="{6DFD1AD4-11E3-4C9C-900B-B2437BD629DC}" type="slidenum">
              <a:rPr lang="en-US" smtClean="0"/>
              <a:t>30</a:t>
            </a:fld>
            <a:endParaRPr lang="en-US"/>
          </a:p>
        </p:txBody>
      </p:sp>
    </p:spTree>
    <p:extLst>
      <p:ext uri="{BB962C8B-B14F-4D97-AF65-F5344CB8AC3E}">
        <p14:creationId xmlns:p14="http://schemas.microsoft.com/office/powerpoint/2010/main" val="9725092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C2328-C637-DE6A-AF04-DBB5C35F7E5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0722D52-B29E-4041-AC85-D84CCDFEA76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55A4DD9-7254-2933-DCC7-F463B3C14287}"/>
              </a:ext>
            </a:extLst>
          </p:cNvPr>
          <p:cNvSpPr>
            <a:spLocks noGrp="1"/>
          </p:cNvSpPr>
          <p:nvPr>
            <p:ph type="dt" sz="half" idx="10"/>
          </p:nvPr>
        </p:nvSpPr>
        <p:spPr/>
        <p:txBody>
          <a:bodyPr/>
          <a:lstStyle/>
          <a:p>
            <a:fld id="{C1AA572A-9E19-4BA7-90A4-8F84B76F4E04}" type="datetimeFigureOut">
              <a:rPr lang="en-US" smtClean="0"/>
              <a:t>9/3/2026</a:t>
            </a:fld>
            <a:endParaRPr lang="en-US"/>
          </a:p>
        </p:txBody>
      </p:sp>
      <p:sp>
        <p:nvSpPr>
          <p:cNvPr id="5" name="Footer Placeholder 4">
            <a:extLst>
              <a:ext uri="{FF2B5EF4-FFF2-40B4-BE49-F238E27FC236}">
                <a16:creationId xmlns:a16="http://schemas.microsoft.com/office/drawing/2014/main" id="{49CA6EEA-81F7-4A02-4A6F-1329BE47BC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001DCD-9224-EAC9-4B80-F0058AB77B76}"/>
              </a:ext>
            </a:extLst>
          </p:cNvPr>
          <p:cNvSpPr>
            <a:spLocks noGrp="1"/>
          </p:cNvSpPr>
          <p:nvPr>
            <p:ph type="sldNum" sz="quarter" idx="12"/>
          </p:nvPr>
        </p:nvSpPr>
        <p:spPr/>
        <p:txBody>
          <a:bodyPr/>
          <a:lstStyle/>
          <a:p>
            <a:fld id="{58DA5B69-0B17-46CA-B43D-DFAD0243DD12}" type="slidenum">
              <a:rPr lang="en-US" smtClean="0"/>
              <a:t>‹#›</a:t>
            </a:fld>
            <a:endParaRPr lang="en-US"/>
          </a:p>
        </p:txBody>
      </p:sp>
    </p:spTree>
    <p:extLst>
      <p:ext uri="{BB962C8B-B14F-4D97-AF65-F5344CB8AC3E}">
        <p14:creationId xmlns:p14="http://schemas.microsoft.com/office/powerpoint/2010/main" val="3467390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99AC4-0DBF-3DB5-1DDC-C6D792A80D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6CBDE5-4CDD-4612-077D-52B6D9AAD81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55EB86-E0ED-8A84-74B4-8334BE43ABF5}"/>
              </a:ext>
            </a:extLst>
          </p:cNvPr>
          <p:cNvSpPr>
            <a:spLocks noGrp="1"/>
          </p:cNvSpPr>
          <p:nvPr>
            <p:ph type="dt" sz="half" idx="10"/>
          </p:nvPr>
        </p:nvSpPr>
        <p:spPr/>
        <p:txBody>
          <a:bodyPr/>
          <a:lstStyle/>
          <a:p>
            <a:fld id="{C1AA572A-9E19-4BA7-90A4-8F84B76F4E04}" type="datetimeFigureOut">
              <a:rPr lang="en-US" smtClean="0"/>
              <a:t>9/3/2026</a:t>
            </a:fld>
            <a:endParaRPr lang="en-US"/>
          </a:p>
        </p:txBody>
      </p:sp>
      <p:sp>
        <p:nvSpPr>
          <p:cNvPr id="5" name="Footer Placeholder 4">
            <a:extLst>
              <a:ext uri="{FF2B5EF4-FFF2-40B4-BE49-F238E27FC236}">
                <a16:creationId xmlns:a16="http://schemas.microsoft.com/office/drawing/2014/main" id="{88F72AA0-AE99-6146-D099-334A589C3D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30ED32-D936-DE17-B182-40CF8CB0524A}"/>
              </a:ext>
            </a:extLst>
          </p:cNvPr>
          <p:cNvSpPr>
            <a:spLocks noGrp="1"/>
          </p:cNvSpPr>
          <p:nvPr>
            <p:ph type="sldNum" sz="quarter" idx="12"/>
          </p:nvPr>
        </p:nvSpPr>
        <p:spPr/>
        <p:txBody>
          <a:bodyPr/>
          <a:lstStyle/>
          <a:p>
            <a:fld id="{58DA5B69-0B17-46CA-B43D-DFAD0243DD12}" type="slidenum">
              <a:rPr lang="en-US" smtClean="0"/>
              <a:t>‹#›</a:t>
            </a:fld>
            <a:endParaRPr lang="en-US"/>
          </a:p>
        </p:txBody>
      </p:sp>
    </p:spTree>
    <p:extLst>
      <p:ext uri="{BB962C8B-B14F-4D97-AF65-F5344CB8AC3E}">
        <p14:creationId xmlns:p14="http://schemas.microsoft.com/office/powerpoint/2010/main" val="1549630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25C96-382D-FA86-8631-FF43F5A298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31B178C-C304-2C83-3E1F-7B6390C584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2230AB-DD0D-728D-5CA6-F4C7054053C6}"/>
              </a:ext>
            </a:extLst>
          </p:cNvPr>
          <p:cNvSpPr>
            <a:spLocks noGrp="1"/>
          </p:cNvSpPr>
          <p:nvPr>
            <p:ph type="dt" sz="half" idx="10"/>
          </p:nvPr>
        </p:nvSpPr>
        <p:spPr/>
        <p:txBody>
          <a:bodyPr/>
          <a:lstStyle/>
          <a:p>
            <a:fld id="{C1AA572A-9E19-4BA7-90A4-8F84B76F4E04}" type="datetimeFigureOut">
              <a:rPr lang="en-US" smtClean="0"/>
              <a:t>9/3/2026</a:t>
            </a:fld>
            <a:endParaRPr lang="en-US"/>
          </a:p>
        </p:txBody>
      </p:sp>
      <p:sp>
        <p:nvSpPr>
          <p:cNvPr id="5" name="Footer Placeholder 4">
            <a:extLst>
              <a:ext uri="{FF2B5EF4-FFF2-40B4-BE49-F238E27FC236}">
                <a16:creationId xmlns:a16="http://schemas.microsoft.com/office/drawing/2014/main" id="{0A301BE5-2DC0-13DA-1E17-1F34C634E4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B76064-40CC-8640-E292-47D24A15EB26}"/>
              </a:ext>
            </a:extLst>
          </p:cNvPr>
          <p:cNvSpPr>
            <a:spLocks noGrp="1"/>
          </p:cNvSpPr>
          <p:nvPr>
            <p:ph type="sldNum" sz="quarter" idx="12"/>
          </p:nvPr>
        </p:nvSpPr>
        <p:spPr/>
        <p:txBody>
          <a:bodyPr/>
          <a:lstStyle/>
          <a:p>
            <a:fld id="{58DA5B69-0B17-46CA-B43D-DFAD0243DD12}" type="slidenum">
              <a:rPr lang="en-US" smtClean="0"/>
              <a:t>‹#›</a:t>
            </a:fld>
            <a:endParaRPr lang="en-US"/>
          </a:p>
        </p:txBody>
      </p:sp>
    </p:spTree>
    <p:extLst>
      <p:ext uri="{BB962C8B-B14F-4D97-AF65-F5344CB8AC3E}">
        <p14:creationId xmlns:p14="http://schemas.microsoft.com/office/powerpoint/2010/main" val="1528864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75220-0964-F5B7-2D3F-C61E7E2AF8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317DE0-6401-89A5-7213-A18D64D3E7D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AC7B1B1-734A-68F1-C0B6-6A21780E134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3B8BF38-6C8F-5906-2092-057EAF1F66EA}"/>
              </a:ext>
            </a:extLst>
          </p:cNvPr>
          <p:cNvSpPr>
            <a:spLocks noGrp="1"/>
          </p:cNvSpPr>
          <p:nvPr>
            <p:ph type="dt" sz="half" idx="10"/>
          </p:nvPr>
        </p:nvSpPr>
        <p:spPr/>
        <p:txBody>
          <a:bodyPr/>
          <a:lstStyle/>
          <a:p>
            <a:fld id="{C1AA572A-9E19-4BA7-90A4-8F84B76F4E04}" type="datetimeFigureOut">
              <a:rPr lang="en-US" smtClean="0"/>
              <a:t>9/3/2026</a:t>
            </a:fld>
            <a:endParaRPr lang="en-US"/>
          </a:p>
        </p:txBody>
      </p:sp>
      <p:sp>
        <p:nvSpPr>
          <p:cNvPr id="6" name="Footer Placeholder 5">
            <a:extLst>
              <a:ext uri="{FF2B5EF4-FFF2-40B4-BE49-F238E27FC236}">
                <a16:creationId xmlns:a16="http://schemas.microsoft.com/office/drawing/2014/main" id="{96701864-4B04-FBB0-A03E-47681114AD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398AF1-9EF2-D814-631F-F23EC1FB9F42}"/>
              </a:ext>
            </a:extLst>
          </p:cNvPr>
          <p:cNvSpPr>
            <a:spLocks noGrp="1"/>
          </p:cNvSpPr>
          <p:nvPr>
            <p:ph type="sldNum" sz="quarter" idx="12"/>
          </p:nvPr>
        </p:nvSpPr>
        <p:spPr/>
        <p:txBody>
          <a:bodyPr/>
          <a:lstStyle/>
          <a:p>
            <a:fld id="{58DA5B69-0B17-46CA-B43D-DFAD0243DD12}" type="slidenum">
              <a:rPr lang="en-US" smtClean="0"/>
              <a:t>‹#›</a:t>
            </a:fld>
            <a:endParaRPr lang="en-US"/>
          </a:p>
        </p:txBody>
      </p:sp>
    </p:spTree>
    <p:extLst>
      <p:ext uri="{BB962C8B-B14F-4D97-AF65-F5344CB8AC3E}">
        <p14:creationId xmlns:p14="http://schemas.microsoft.com/office/powerpoint/2010/main" val="1929070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13F33-E8C9-9A80-A968-F0E15CD8A66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BD2A4D2-9E1F-226E-5F5B-045822EF3B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539A99-B5FC-5C9B-5730-34CAD1D0F7B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CEDC4B-9EA3-C122-0AC3-2C37CAF527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EDD975B-5514-D045-50CD-3B57B7C2F5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FD0154C-4A00-03D4-CAD5-5D359C4EE9C3}"/>
              </a:ext>
            </a:extLst>
          </p:cNvPr>
          <p:cNvSpPr>
            <a:spLocks noGrp="1"/>
          </p:cNvSpPr>
          <p:nvPr>
            <p:ph type="dt" sz="half" idx="10"/>
          </p:nvPr>
        </p:nvSpPr>
        <p:spPr/>
        <p:txBody>
          <a:bodyPr/>
          <a:lstStyle/>
          <a:p>
            <a:fld id="{C1AA572A-9E19-4BA7-90A4-8F84B76F4E04}" type="datetimeFigureOut">
              <a:rPr lang="en-US" smtClean="0"/>
              <a:t>9/3/2026</a:t>
            </a:fld>
            <a:endParaRPr lang="en-US"/>
          </a:p>
        </p:txBody>
      </p:sp>
      <p:sp>
        <p:nvSpPr>
          <p:cNvPr id="8" name="Footer Placeholder 7">
            <a:extLst>
              <a:ext uri="{FF2B5EF4-FFF2-40B4-BE49-F238E27FC236}">
                <a16:creationId xmlns:a16="http://schemas.microsoft.com/office/drawing/2014/main" id="{8FB9706B-6019-ABE6-C357-006B1A30489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AFD1822-6F05-D531-7FB3-28147B5B6C6C}"/>
              </a:ext>
            </a:extLst>
          </p:cNvPr>
          <p:cNvSpPr>
            <a:spLocks noGrp="1"/>
          </p:cNvSpPr>
          <p:nvPr>
            <p:ph type="sldNum" sz="quarter" idx="12"/>
          </p:nvPr>
        </p:nvSpPr>
        <p:spPr/>
        <p:txBody>
          <a:bodyPr/>
          <a:lstStyle/>
          <a:p>
            <a:fld id="{58DA5B69-0B17-46CA-B43D-DFAD0243DD12}" type="slidenum">
              <a:rPr lang="en-US" smtClean="0"/>
              <a:t>‹#›</a:t>
            </a:fld>
            <a:endParaRPr lang="en-US"/>
          </a:p>
        </p:txBody>
      </p:sp>
    </p:spTree>
    <p:extLst>
      <p:ext uri="{BB962C8B-B14F-4D97-AF65-F5344CB8AC3E}">
        <p14:creationId xmlns:p14="http://schemas.microsoft.com/office/powerpoint/2010/main" val="3598417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5037D-EEAC-2420-EAE5-2DC1CD62DA6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CB8961A-79B7-1A1D-9E03-565B42835B6C}"/>
              </a:ext>
            </a:extLst>
          </p:cNvPr>
          <p:cNvSpPr>
            <a:spLocks noGrp="1"/>
          </p:cNvSpPr>
          <p:nvPr>
            <p:ph type="dt" sz="half" idx="10"/>
          </p:nvPr>
        </p:nvSpPr>
        <p:spPr/>
        <p:txBody>
          <a:bodyPr/>
          <a:lstStyle/>
          <a:p>
            <a:fld id="{C1AA572A-9E19-4BA7-90A4-8F84B76F4E04}" type="datetimeFigureOut">
              <a:rPr lang="en-US" smtClean="0"/>
              <a:t>9/3/2026</a:t>
            </a:fld>
            <a:endParaRPr lang="en-US"/>
          </a:p>
        </p:txBody>
      </p:sp>
      <p:sp>
        <p:nvSpPr>
          <p:cNvPr id="4" name="Footer Placeholder 3">
            <a:extLst>
              <a:ext uri="{FF2B5EF4-FFF2-40B4-BE49-F238E27FC236}">
                <a16:creationId xmlns:a16="http://schemas.microsoft.com/office/drawing/2014/main" id="{BE7E0306-6E5E-7BC2-5006-A58BEDCF042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078E8A8-3513-98C7-F602-479AAE05C1DB}"/>
              </a:ext>
            </a:extLst>
          </p:cNvPr>
          <p:cNvSpPr>
            <a:spLocks noGrp="1"/>
          </p:cNvSpPr>
          <p:nvPr>
            <p:ph type="sldNum" sz="quarter" idx="12"/>
          </p:nvPr>
        </p:nvSpPr>
        <p:spPr/>
        <p:txBody>
          <a:bodyPr/>
          <a:lstStyle/>
          <a:p>
            <a:fld id="{58DA5B69-0B17-46CA-B43D-DFAD0243DD12}" type="slidenum">
              <a:rPr lang="en-US" smtClean="0"/>
              <a:t>‹#›</a:t>
            </a:fld>
            <a:endParaRPr lang="en-US"/>
          </a:p>
        </p:txBody>
      </p:sp>
    </p:spTree>
    <p:extLst>
      <p:ext uri="{BB962C8B-B14F-4D97-AF65-F5344CB8AC3E}">
        <p14:creationId xmlns:p14="http://schemas.microsoft.com/office/powerpoint/2010/main" val="3060650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DBB78E-F1DF-D837-F354-1CC8C2CB0CA3}"/>
              </a:ext>
            </a:extLst>
          </p:cNvPr>
          <p:cNvSpPr>
            <a:spLocks noGrp="1"/>
          </p:cNvSpPr>
          <p:nvPr>
            <p:ph type="dt" sz="half" idx="10"/>
          </p:nvPr>
        </p:nvSpPr>
        <p:spPr/>
        <p:txBody>
          <a:bodyPr/>
          <a:lstStyle/>
          <a:p>
            <a:fld id="{C1AA572A-9E19-4BA7-90A4-8F84B76F4E04}" type="datetimeFigureOut">
              <a:rPr lang="en-US" smtClean="0"/>
              <a:t>9/3/2026</a:t>
            </a:fld>
            <a:endParaRPr lang="en-US"/>
          </a:p>
        </p:txBody>
      </p:sp>
      <p:sp>
        <p:nvSpPr>
          <p:cNvPr id="3" name="Footer Placeholder 2">
            <a:extLst>
              <a:ext uri="{FF2B5EF4-FFF2-40B4-BE49-F238E27FC236}">
                <a16:creationId xmlns:a16="http://schemas.microsoft.com/office/drawing/2014/main" id="{638223EE-D451-A5F1-6378-C8F0DE32A6E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F0C8795-6B3D-CF4E-1E89-D28076CD579C}"/>
              </a:ext>
            </a:extLst>
          </p:cNvPr>
          <p:cNvSpPr>
            <a:spLocks noGrp="1"/>
          </p:cNvSpPr>
          <p:nvPr>
            <p:ph type="sldNum" sz="quarter" idx="12"/>
          </p:nvPr>
        </p:nvSpPr>
        <p:spPr/>
        <p:txBody>
          <a:bodyPr/>
          <a:lstStyle/>
          <a:p>
            <a:fld id="{58DA5B69-0B17-46CA-B43D-DFAD0243DD12}" type="slidenum">
              <a:rPr lang="en-US" smtClean="0"/>
              <a:t>‹#›</a:t>
            </a:fld>
            <a:endParaRPr lang="en-US"/>
          </a:p>
        </p:txBody>
      </p:sp>
    </p:spTree>
    <p:extLst>
      <p:ext uri="{BB962C8B-B14F-4D97-AF65-F5344CB8AC3E}">
        <p14:creationId xmlns:p14="http://schemas.microsoft.com/office/powerpoint/2010/main" val="1819967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CE5AB-7DE1-2FA6-9E23-41C6DC681A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ED73A56-AFBB-F7C8-D0F7-CA286AD518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B4507D6-42D3-4535-FD1B-184ACF0443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1B65F4-D6AF-23DC-3EA8-A13E261CAAD2}"/>
              </a:ext>
            </a:extLst>
          </p:cNvPr>
          <p:cNvSpPr>
            <a:spLocks noGrp="1"/>
          </p:cNvSpPr>
          <p:nvPr>
            <p:ph type="dt" sz="half" idx="10"/>
          </p:nvPr>
        </p:nvSpPr>
        <p:spPr/>
        <p:txBody>
          <a:bodyPr/>
          <a:lstStyle/>
          <a:p>
            <a:fld id="{C1AA572A-9E19-4BA7-90A4-8F84B76F4E04}" type="datetimeFigureOut">
              <a:rPr lang="en-US" smtClean="0"/>
              <a:t>9/3/2026</a:t>
            </a:fld>
            <a:endParaRPr lang="en-US"/>
          </a:p>
        </p:txBody>
      </p:sp>
      <p:sp>
        <p:nvSpPr>
          <p:cNvPr id="6" name="Footer Placeholder 5">
            <a:extLst>
              <a:ext uri="{FF2B5EF4-FFF2-40B4-BE49-F238E27FC236}">
                <a16:creationId xmlns:a16="http://schemas.microsoft.com/office/drawing/2014/main" id="{6FFB1C00-67A2-6D56-3787-F703AE59B5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D15EE2-F0CD-E541-B10D-5750A11A9D52}"/>
              </a:ext>
            </a:extLst>
          </p:cNvPr>
          <p:cNvSpPr>
            <a:spLocks noGrp="1"/>
          </p:cNvSpPr>
          <p:nvPr>
            <p:ph type="sldNum" sz="quarter" idx="12"/>
          </p:nvPr>
        </p:nvSpPr>
        <p:spPr/>
        <p:txBody>
          <a:bodyPr/>
          <a:lstStyle/>
          <a:p>
            <a:fld id="{58DA5B69-0B17-46CA-B43D-DFAD0243DD12}" type="slidenum">
              <a:rPr lang="en-US" smtClean="0"/>
              <a:t>‹#›</a:t>
            </a:fld>
            <a:endParaRPr lang="en-US"/>
          </a:p>
        </p:txBody>
      </p:sp>
    </p:spTree>
    <p:extLst>
      <p:ext uri="{BB962C8B-B14F-4D97-AF65-F5344CB8AC3E}">
        <p14:creationId xmlns:p14="http://schemas.microsoft.com/office/powerpoint/2010/main" val="2762025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1436-69C1-8689-A375-C195FA55AF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966CB04-A75E-3C29-EA42-2FF15031DD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8B9FDA1-2BBF-378A-772A-CCE62C1546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BB1C0F-661B-01CF-0D60-C3F8E5DB8994}"/>
              </a:ext>
            </a:extLst>
          </p:cNvPr>
          <p:cNvSpPr>
            <a:spLocks noGrp="1"/>
          </p:cNvSpPr>
          <p:nvPr>
            <p:ph type="dt" sz="half" idx="10"/>
          </p:nvPr>
        </p:nvSpPr>
        <p:spPr/>
        <p:txBody>
          <a:bodyPr/>
          <a:lstStyle/>
          <a:p>
            <a:fld id="{C1AA572A-9E19-4BA7-90A4-8F84B76F4E04}" type="datetimeFigureOut">
              <a:rPr lang="en-US" smtClean="0"/>
              <a:t>9/3/2026</a:t>
            </a:fld>
            <a:endParaRPr lang="en-US"/>
          </a:p>
        </p:txBody>
      </p:sp>
      <p:sp>
        <p:nvSpPr>
          <p:cNvPr id="6" name="Footer Placeholder 5">
            <a:extLst>
              <a:ext uri="{FF2B5EF4-FFF2-40B4-BE49-F238E27FC236}">
                <a16:creationId xmlns:a16="http://schemas.microsoft.com/office/drawing/2014/main" id="{519D6736-F480-79F0-3F9E-446027939F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113D2B-9034-21A3-62E6-3B71BC9BE5DD}"/>
              </a:ext>
            </a:extLst>
          </p:cNvPr>
          <p:cNvSpPr>
            <a:spLocks noGrp="1"/>
          </p:cNvSpPr>
          <p:nvPr>
            <p:ph type="sldNum" sz="quarter" idx="12"/>
          </p:nvPr>
        </p:nvSpPr>
        <p:spPr/>
        <p:txBody>
          <a:bodyPr/>
          <a:lstStyle/>
          <a:p>
            <a:fld id="{58DA5B69-0B17-46CA-B43D-DFAD0243DD12}" type="slidenum">
              <a:rPr lang="en-US" smtClean="0"/>
              <a:t>‹#›</a:t>
            </a:fld>
            <a:endParaRPr lang="en-US"/>
          </a:p>
        </p:txBody>
      </p:sp>
    </p:spTree>
    <p:extLst>
      <p:ext uri="{BB962C8B-B14F-4D97-AF65-F5344CB8AC3E}">
        <p14:creationId xmlns:p14="http://schemas.microsoft.com/office/powerpoint/2010/main" val="84066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BD682-EAD0-6BD9-E1D0-02B227FF32F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9C48AB-2DAF-8417-4A5B-BB54E04484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6CE5EF-4EE0-293F-C751-D36BCA6650CD}"/>
              </a:ext>
            </a:extLst>
          </p:cNvPr>
          <p:cNvSpPr>
            <a:spLocks noGrp="1"/>
          </p:cNvSpPr>
          <p:nvPr>
            <p:ph type="dt" sz="half" idx="10"/>
          </p:nvPr>
        </p:nvSpPr>
        <p:spPr/>
        <p:txBody>
          <a:bodyPr/>
          <a:lstStyle/>
          <a:p>
            <a:fld id="{C1AA572A-9E19-4BA7-90A4-8F84B76F4E04}" type="datetimeFigureOut">
              <a:rPr lang="en-US" smtClean="0"/>
              <a:t>9/3/2026</a:t>
            </a:fld>
            <a:endParaRPr lang="en-US"/>
          </a:p>
        </p:txBody>
      </p:sp>
      <p:sp>
        <p:nvSpPr>
          <p:cNvPr id="5" name="Footer Placeholder 4">
            <a:extLst>
              <a:ext uri="{FF2B5EF4-FFF2-40B4-BE49-F238E27FC236}">
                <a16:creationId xmlns:a16="http://schemas.microsoft.com/office/drawing/2014/main" id="{00F5CBAF-796E-6E52-0B44-E648AC280E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79EDBA-5EA7-ACA7-9AA6-8F98F2AF80C1}"/>
              </a:ext>
            </a:extLst>
          </p:cNvPr>
          <p:cNvSpPr>
            <a:spLocks noGrp="1"/>
          </p:cNvSpPr>
          <p:nvPr>
            <p:ph type="sldNum" sz="quarter" idx="12"/>
          </p:nvPr>
        </p:nvSpPr>
        <p:spPr/>
        <p:txBody>
          <a:bodyPr/>
          <a:lstStyle/>
          <a:p>
            <a:fld id="{58DA5B69-0B17-46CA-B43D-DFAD0243DD12}" type="slidenum">
              <a:rPr lang="en-US" smtClean="0"/>
              <a:t>‹#›</a:t>
            </a:fld>
            <a:endParaRPr lang="en-US"/>
          </a:p>
        </p:txBody>
      </p:sp>
    </p:spTree>
    <p:extLst>
      <p:ext uri="{BB962C8B-B14F-4D97-AF65-F5344CB8AC3E}">
        <p14:creationId xmlns:p14="http://schemas.microsoft.com/office/powerpoint/2010/main" val="2828395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AD3887-4CAA-F802-7A87-101F9CF6560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73E679A-D4B7-1865-B4C1-5F77E4CEB7F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9486A2-EA08-1352-22DE-DB23B3D5464B}"/>
              </a:ext>
            </a:extLst>
          </p:cNvPr>
          <p:cNvSpPr>
            <a:spLocks noGrp="1"/>
          </p:cNvSpPr>
          <p:nvPr>
            <p:ph type="dt" sz="half" idx="10"/>
          </p:nvPr>
        </p:nvSpPr>
        <p:spPr/>
        <p:txBody>
          <a:bodyPr/>
          <a:lstStyle/>
          <a:p>
            <a:fld id="{C1AA572A-9E19-4BA7-90A4-8F84B76F4E04}" type="datetimeFigureOut">
              <a:rPr lang="en-US" smtClean="0"/>
              <a:t>9/3/2026</a:t>
            </a:fld>
            <a:endParaRPr lang="en-US"/>
          </a:p>
        </p:txBody>
      </p:sp>
      <p:sp>
        <p:nvSpPr>
          <p:cNvPr id="5" name="Footer Placeholder 4">
            <a:extLst>
              <a:ext uri="{FF2B5EF4-FFF2-40B4-BE49-F238E27FC236}">
                <a16:creationId xmlns:a16="http://schemas.microsoft.com/office/drawing/2014/main" id="{66EDD4A3-1EA2-D258-D32C-2420C51A7C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A583DA-9AEE-A0A0-B1A4-5DD45787F26E}"/>
              </a:ext>
            </a:extLst>
          </p:cNvPr>
          <p:cNvSpPr>
            <a:spLocks noGrp="1"/>
          </p:cNvSpPr>
          <p:nvPr>
            <p:ph type="sldNum" sz="quarter" idx="12"/>
          </p:nvPr>
        </p:nvSpPr>
        <p:spPr/>
        <p:txBody>
          <a:bodyPr/>
          <a:lstStyle/>
          <a:p>
            <a:fld id="{58DA5B69-0B17-46CA-B43D-DFAD0243DD12}" type="slidenum">
              <a:rPr lang="en-US" smtClean="0"/>
              <a:t>‹#›</a:t>
            </a:fld>
            <a:endParaRPr lang="en-US"/>
          </a:p>
        </p:txBody>
      </p:sp>
    </p:spTree>
    <p:extLst>
      <p:ext uri="{BB962C8B-B14F-4D97-AF65-F5344CB8AC3E}">
        <p14:creationId xmlns:p14="http://schemas.microsoft.com/office/powerpoint/2010/main" val="426559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30AB90-BBF6-4E3F-402C-3007DEBBF3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79AB05-2243-9223-37A1-5341178C40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51BCCF-A713-68FD-C4CC-FB5DCD3E72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AA572A-9E19-4BA7-90A4-8F84B76F4E04}" type="datetimeFigureOut">
              <a:rPr lang="en-US" smtClean="0"/>
              <a:t>9/3/2026</a:t>
            </a:fld>
            <a:endParaRPr lang="en-US"/>
          </a:p>
        </p:txBody>
      </p:sp>
      <p:sp>
        <p:nvSpPr>
          <p:cNvPr id="5" name="Footer Placeholder 4">
            <a:extLst>
              <a:ext uri="{FF2B5EF4-FFF2-40B4-BE49-F238E27FC236}">
                <a16:creationId xmlns:a16="http://schemas.microsoft.com/office/drawing/2014/main" id="{5F784679-B322-91C7-DBD7-E08BAE5BCA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F1D777B-99D7-BB38-9F30-0B439312B28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DA5B69-0B17-46CA-B43D-DFAD0243DD12}" type="slidenum">
              <a:rPr lang="en-US" smtClean="0"/>
              <a:t>‹#›</a:t>
            </a:fld>
            <a:endParaRPr lang="en-US"/>
          </a:p>
        </p:txBody>
      </p:sp>
    </p:spTree>
    <p:extLst>
      <p:ext uri="{BB962C8B-B14F-4D97-AF65-F5344CB8AC3E}">
        <p14:creationId xmlns:p14="http://schemas.microsoft.com/office/powerpoint/2010/main" val="22991871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www.mcstap.com/docs/Acute%20Pain%20Management%20for%20Patient%20on%20Suboxone.pdf" TargetMode="External"/><Relationship Id="rId2" Type="http://schemas.openxmlformats.org/officeDocument/2006/relationships/hyperlink" Target="https://doi.org/10.1177/0310057X1304100212"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D2A003-0E90-8D3A-F79D-D6674F1BC416}"/>
              </a:ext>
            </a:extLst>
          </p:cNvPr>
          <p:cNvSpPr>
            <a:spLocks noGrp="1"/>
          </p:cNvSpPr>
          <p:nvPr>
            <p:ph type="ctrTitle"/>
          </p:nvPr>
        </p:nvSpPr>
        <p:spPr>
          <a:xfrm>
            <a:off x="1285241" y="1008993"/>
            <a:ext cx="9231410" cy="3542045"/>
          </a:xfrm>
        </p:spPr>
        <p:txBody>
          <a:bodyPr anchor="b">
            <a:normAutofit/>
          </a:bodyPr>
          <a:lstStyle/>
          <a:p>
            <a:pPr algn="l"/>
            <a:r>
              <a:rPr lang="en-US" sz="7200" dirty="0"/>
              <a:t>Acute Pain Management in People with Opioid Use Disorder</a:t>
            </a:r>
          </a:p>
        </p:txBody>
      </p:sp>
      <p:sp>
        <p:nvSpPr>
          <p:cNvPr id="3" name="Subtitle 2">
            <a:extLst>
              <a:ext uri="{FF2B5EF4-FFF2-40B4-BE49-F238E27FC236}">
                <a16:creationId xmlns:a16="http://schemas.microsoft.com/office/drawing/2014/main" id="{5D949B77-7BE5-B683-6CA2-6E3F51A13DCD}"/>
              </a:ext>
            </a:extLst>
          </p:cNvPr>
          <p:cNvSpPr>
            <a:spLocks noGrp="1"/>
          </p:cNvSpPr>
          <p:nvPr>
            <p:ph type="subTitle" idx="1"/>
          </p:nvPr>
        </p:nvSpPr>
        <p:spPr>
          <a:xfrm>
            <a:off x="1285241" y="4582814"/>
            <a:ext cx="7132335" cy="1312657"/>
          </a:xfrm>
        </p:spPr>
        <p:txBody>
          <a:bodyPr anchor="t">
            <a:normAutofit/>
          </a:bodyPr>
          <a:lstStyle/>
          <a:p>
            <a:pPr algn="l"/>
            <a:r>
              <a:rPr lang="en-US" sz="2200"/>
              <a:t>Adina Bowe MD</a:t>
            </a:r>
          </a:p>
          <a:p>
            <a:pPr algn="l"/>
            <a:r>
              <a:rPr lang="en-US" sz="2200"/>
              <a:t>Internal Medicine/Psychiatry</a:t>
            </a:r>
          </a:p>
          <a:p>
            <a:pPr algn="l"/>
            <a:r>
              <a:rPr lang="en-US" sz="2200"/>
              <a:t>Addiction Medicine/Addiction Psychiatry</a:t>
            </a:r>
          </a:p>
        </p:txBody>
      </p:sp>
    </p:spTree>
    <p:extLst>
      <p:ext uri="{BB962C8B-B14F-4D97-AF65-F5344CB8AC3E}">
        <p14:creationId xmlns:p14="http://schemas.microsoft.com/office/powerpoint/2010/main" val="5208789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188A3D-075A-03E3-254A-35681B87C91C}"/>
              </a:ext>
            </a:extLst>
          </p:cNvPr>
          <p:cNvSpPr>
            <a:spLocks noGrp="1"/>
          </p:cNvSpPr>
          <p:nvPr>
            <p:ph type="title"/>
          </p:nvPr>
        </p:nvSpPr>
        <p:spPr>
          <a:xfrm>
            <a:off x="686834" y="1153572"/>
            <a:ext cx="3200400" cy="4461163"/>
          </a:xfrm>
        </p:spPr>
        <p:txBody>
          <a:bodyPr>
            <a:normAutofit/>
          </a:bodyPr>
          <a:lstStyle/>
          <a:p>
            <a:r>
              <a:rPr lang="en-US">
                <a:solidFill>
                  <a:srgbClr val="FFFFFF"/>
                </a:solidFill>
              </a:rPr>
              <a:t>Objectives</a:t>
            </a:r>
          </a:p>
        </p:txBody>
      </p:sp>
      <p:sp>
        <p:nvSpPr>
          <p:cNvPr id="20" name="Arc 1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Content Placeholder 3">
            <a:extLst>
              <a:ext uri="{FF2B5EF4-FFF2-40B4-BE49-F238E27FC236}">
                <a16:creationId xmlns:a16="http://schemas.microsoft.com/office/drawing/2014/main" id="{5CDBAA07-C3C7-0958-4DB2-164FF447D9A7}"/>
              </a:ext>
            </a:extLst>
          </p:cNvPr>
          <p:cNvSpPr>
            <a:spLocks noGrp="1"/>
          </p:cNvSpPr>
          <p:nvPr>
            <p:ph idx="1"/>
          </p:nvPr>
        </p:nvSpPr>
        <p:spPr>
          <a:xfrm>
            <a:off x="4447308" y="591344"/>
            <a:ext cx="6906491" cy="5585619"/>
          </a:xfrm>
        </p:spPr>
        <p:txBody>
          <a:bodyPr anchor="ctr">
            <a:normAutofit/>
          </a:bodyPr>
          <a:lstStyle/>
          <a:p>
            <a:r>
              <a:rPr lang="en-US" dirty="0"/>
              <a:t>For clinicians to increase their skill in giving expert consultation on pain recommendations based on opioid exposure</a:t>
            </a:r>
          </a:p>
          <a:p>
            <a:endParaRPr lang="en-US" dirty="0"/>
          </a:p>
        </p:txBody>
      </p:sp>
    </p:spTree>
    <p:extLst>
      <p:ext uri="{BB962C8B-B14F-4D97-AF65-F5344CB8AC3E}">
        <p14:creationId xmlns:p14="http://schemas.microsoft.com/office/powerpoint/2010/main" val="303177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DD8F8605-B01C-763D-8574-E947F893239D}"/>
              </a:ext>
            </a:extLst>
          </p:cNvPr>
          <p:cNvSpPr>
            <a:spLocks noGrp="1"/>
          </p:cNvSpPr>
          <p:nvPr>
            <p:ph type="title"/>
          </p:nvPr>
        </p:nvSpPr>
        <p:spPr>
          <a:xfrm>
            <a:off x="479394" y="1070800"/>
            <a:ext cx="3939688" cy="5583126"/>
          </a:xfrm>
        </p:spPr>
        <p:txBody>
          <a:bodyPr>
            <a:normAutofit/>
          </a:bodyPr>
          <a:lstStyle/>
          <a:p>
            <a:pPr algn="r"/>
            <a:r>
              <a:rPr lang="en-US" sz="8000"/>
              <a:t>Outline</a:t>
            </a:r>
          </a:p>
        </p:txBody>
      </p:sp>
      <p:cxnSp>
        <p:nvCxnSpPr>
          <p:cNvPr id="15" name="Straight Connector 14">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10" name="Content Placeholder 6">
            <a:extLst>
              <a:ext uri="{FF2B5EF4-FFF2-40B4-BE49-F238E27FC236}">
                <a16:creationId xmlns:a16="http://schemas.microsoft.com/office/drawing/2014/main" id="{700A03B7-2F0C-6573-3621-0B02F5DABD54}"/>
              </a:ext>
            </a:extLst>
          </p:cNvPr>
          <p:cNvGraphicFramePr>
            <a:graphicFrameLocks noGrp="1"/>
          </p:cNvGraphicFramePr>
          <p:nvPr>
            <p:ph idx="1"/>
            <p:extLst>
              <p:ext uri="{D42A27DB-BD31-4B8C-83A1-F6EECF244321}">
                <p14:modId xmlns:p14="http://schemas.microsoft.com/office/powerpoint/2010/main" val="30212820"/>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48770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AE5A632B-B15A-489E-8337-BC0F40DBC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c 21">
            <a:extLst>
              <a:ext uri="{FF2B5EF4-FFF2-40B4-BE49-F238E27FC236}">
                <a16:creationId xmlns:a16="http://schemas.microsoft.com/office/drawing/2014/main" id="{6E895C8D-1379-40B8-8B1B-B6F5AEAF0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05262" y="859948"/>
            <a:ext cx="2987899"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E9C7D11-81C0-60A3-447A-19E1769D725B}"/>
              </a:ext>
            </a:extLst>
          </p:cNvPr>
          <p:cNvSpPr>
            <a:spLocks noGrp="1"/>
          </p:cNvSpPr>
          <p:nvPr>
            <p:ph type="title"/>
          </p:nvPr>
        </p:nvSpPr>
        <p:spPr>
          <a:xfrm>
            <a:off x="838200" y="643467"/>
            <a:ext cx="2951205" cy="5571066"/>
          </a:xfrm>
        </p:spPr>
        <p:txBody>
          <a:bodyPr>
            <a:normAutofit/>
          </a:bodyPr>
          <a:lstStyle/>
          <a:p>
            <a:r>
              <a:rPr lang="en-US" sz="3700">
                <a:solidFill>
                  <a:srgbClr val="FFFFFF"/>
                </a:solidFill>
              </a:rPr>
              <a:t>Epidemiology</a:t>
            </a:r>
          </a:p>
        </p:txBody>
      </p:sp>
      <p:sp>
        <p:nvSpPr>
          <p:cNvPr id="23" name="Rectangle: Rounded Corners 22">
            <a:extLst>
              <a:ext uri="{FF2B5EF4-FFF2-40B4-BE49-F238E27FC236}">
                <a16:creationId xmlns:a16="http://schemas.microsoft.com/office/drawing/2014/main" id="{651547D7-AD18-407B-A5F4-F8225B5DCF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5452" y="434266"/>
            <a:ext cx="7217701" cy="5922084"/>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4" name="Content Placeholder 2">
            <a:extLst>
              <a:ext uri="{FF2B5EF4-FFF2-40B4-BE49-F238E27FC236}">
                <a16:creationId xmlns:a16="http://schemas.microsoft.com/office/drawing/2014/main" id="{34AE3D48-2872-37FC-2CE9-730B099DACB5}"/>
              </a:ext>
            </a:extLst>
          </p:cNvPr>
          <p:cNvGraphicFramePr>
            <a:graphicFrameLocks noGrp="1"/>
          </p:cNvGraphicFramePr>
          <p:nvPr>
            <p:ph idx="1"/>
            <p:extLst>
              <p:ext uri="{D42A27DB-BD31-4B8C-83A1-F6EECF244321}">
                <p14:modId xmlns:p14="http://schemas.microsoft.com/office/powerpoint/2010/main" val="3457272344"/>
              </p:ext>
            </p:extLst>
          </p:nvPr>
        </p:nvGraphicFramePr>
        <p:xfrm>
          <a:off x="4763911" y="609600"/>
          <a:ext cx="6735443" cy="55646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92330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alpha val="35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278130-DFE0-457B-8698-88DF69019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2F99531B-1681-4D6E-BECB-18325B33A6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Rectangle 12">
            <a:extLst>
              <a:ext uri="{FF2B5EF4-FFF2-40B4-BE49-F238E27FC236}">
                <a16:creationId xmlns:a16="http://schemas.microsoft.com/office/drawing/2014/main" id="{20344094-430A-400B-804B-910E696A1A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4" y="709375"/>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53C67DF-7782-4E57-AB9B-F1B4811AD8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543451" y="1248213"/>
            <a:ext cx="5413238" cy="4326335"/>
          </a:xfrm>
          <a:prstGeom prst="rect">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6672DE-EAF8-0312-AEF9-3056F0D82391}"/>
              </a:ext>
            </a:extLst>
          </p:cNvPr>
          <p:cNvSpPr>
            <a:spLocks noGrp="1"/>
          </p:cNvSpPr>
          <p:nvPr>
            <p:ph type="title"/>
          </p:nvPr>
        </p:nvSpPr>
        <p:spPr>
          <a:xfrm>
            <a:off x="504967" y="675564"/>
            <a:ext cx="3609833" cy="5204085"/>
          </a:xfrm>
        </p:spPr>
        <p:txBody>
          <a:bodyPr>
            <a:normAutofit/>
          </a:bodyPr>
          <a:lstStyle/>
          <a:p>
            <a:r>
              <a:rPr lang="en-US" dirty="0"/>
              <a:t>Health Care Disparities</a:t>
            </a:r>
          </a:p>
        </p:txBody>
      </p:sp>
      <p:cxnSp>
        <p:nvCxnSpPr>
          <p:cNvPr id="17" name="Straight Connector 16">
            <a:extLst>
              <a:ext uri="{FF2B5EF4-FFF2-40B4-BE49-F238E27FC236}">
                <a16:creationId xmlns:a16="http://schemas.microsoft.com/office/drawing/2014/main" id="{B03A5AE3-BD30-455C-842B-7626C8BEF0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365990"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DBECAA5-1F2D-470D-875C-8F2C2CA3E5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18001"/>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C6FC83C3-E752-410B-01E1-B7A5862C39B0}"/>
              </a:ext>
            </a:extLst>
          </p:cNvPr>
          <p:cNvGraphicFramePr>
            <a:graphicFrameLocks noGrp="1"/>
          </p:cNvGraphicFramePr>
          <p:nvPr>
            <p:ph idx="1"/>
            <p:extLst>
              <p:ext uri="{D42A27DB-BD31-4B8C-83A1-F6EECF244321}">
                <p14:modId xmlns:p14="http://schemas.microsoft.com/office/powerpoint/2010/main" val="3956534475"/>
              </p:ext>
            </p:extLst>
          </p:nvPr>
        </p:nvGraphicFramePr>
        <p:xfrm>
          <a:off x="4776730" y="819369"/>
          <a:ext cx="6589260" cy="52439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1412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0C9423-2AAC-34EA-D47B-BE552A3DCDA3}"/>
              </a:ext>
            </a:extLst>
          </p:cNvPr>
          <p:cNvSpPr>
            <a:spLocks noGrp="1"/>
          </p:cNvSpPr>
          <p:nvPr>
            <p:ph type="title"/>
          </p:nvPr>
        </p:nvSpPr>
        <p:spPr>
          <a:xfrm>
            <a:off x="841248" y="548640"/>
            <a:ext cx="3600860" cy="5431536"/>
          </a:xfrm>
        </p:spPr>
        <p:txBody>
          <a:bodyPr>
            <a:normAutofit/>
          </a:bodyPr>
          <a:lstStyle/>
          <a:p>
            <a:r>
              <a:rPr lang="en-US" sz="5400"/>
              <a:t>Case Scenario One</a:t>
            </a:r>
          </a:p>
        </p:txBody>
      </p:sp>
      <p:sp>
        <p:nvSpPr>
          <p:cNvPr id="28"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97103A9-0FF2-81E9-9987-18721342819B}"/>
              </a:ext>
            </a:extLst>
          </p:cNvPr>
          <p:cNvSpPr>
            <a:spLocks noGrp="1"/>
          </p:cNvSpPr>
          <p:nvPr>
            <p:ph idx="1"/>
          </p:nvPr>
        </p:nvSpPr>
        <p:spPr>
          <a:xfrm>
            <a:off x="5126418" y="190500"/>
            <a:ext cx="6224335" cy="6524625"/>
          </a:xfrm>
        </p:spPr>
        <p:txBody>
          <a:bodyPr anchor="ctr">
            <a:normAutofit/>
          </a:bodyPr>
          <a:lstStyle/>
          <a:p>
            <a:r>
              <a:rPr lang="en-US" sz="2400" dirty="0"/>
              <a:t>JR 36-year-old male who is admitted for the eighth right rib fracture following a MVA</a:t>
            </a:r>
          </a:p>
          <a:p>
            <a:r>
              <a:rPr lang="en-US" sz="2400" dirty="0"/>
              <a:t>He takes buprenorphine/naloxone 8/2 mg po bid</a:t>
            </a:r>
          </a:p>
          <a:p>
            <a:r>
              <a:rPr lang="en-US" sz="2400" dirty="0"/>
              <a:t>PGY1 trauma resident is concerned. She does not want to continue the medication because it will cause withdrawal</a:t>
            </a:r>
          </a:p>
          <a:p>
            <a:r>
              <a:rPr lang="en-US" sz="2400" dirty="0"/>
              <a:t>She wants to change to buprenorphine 8mg SL bid instead</a:t>
            </a:r>
          </a:p>
          <a:p>
            <a:r>
              <a:rPr lang="en-US" sz="2400" dirty="0"/>
              <a:t>How would you advise this physician?</a:t>
            </a:r>
          </a:p>
        </p:txBody>
      </p:sp>
    </p:spTree>
    <p:extLst>
      <p:ext uri="{BB962C8B-B14F-4D97-AF65-F5344CB8AC3E}">
        <p14:creationId xmlns:p14="http://schemas.microsoft.com/office/powerpoint/2010/main" val="2451660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FD3CF8-850A-0D54-B289-14A3BF7EA565}"/>
              </a:ext>
            </a:extLst>
          </p:cNvPr>
          <p:cNvSpPr>
            <a:spLocks noGrp="1"/>
          </p:cNvSpPr>
          <p:nvPr>
            <p:ph type="title"/>
          </p:nvPr>
        </p:nvSpPr>
        <p:spPr>
          <a:xfrm>
            <a:off x="466722" y="586855"/>
            <a:ext cx="3201366" cy="3387497"/>
          </a:xfrm>
        </p:spPr>
        <p:txBody>
          <a:bodyPr anchor="b">
            <a:normAutofit/>
          </a:bodyPr>
          <a:lstStyle/>
          <a:p>
            <a:pPr algn="r"/>
            <a:r>
              <a:rPr lang="en-US" sz="3700">
                <a:solidFill>
                  <a:srgbClr val="FFFFFF"/>
                </a:solidFill>
              </a:rPr>
              <a:t>Understanding Buprenorphine</a:t>
            </a:r>
          </a:p>
        </p:txBody>
      </p:sp>
      <p:sp>
        <p:nvSpPr>
          <p:cNvPr id="3" name="Content Placeholder 2">
            <a:extLst>
              <a:ext uri="{FF2B5EF4-FFF2-40B4-BE49-F238E27FC236}">
                <a16:creationId xmlns:a16="http://schemas.microsoft.com/office/drawing/2014/main" id="{491A5019-8828-2017-6103-9397DE9E209B}"/>
              </a:ext>
            </a:extLst>
          </p:cNvPr>
          <p:cNvSpPr>
            <a:spLocks noGrp="1"/>
          </p:cNvSpPr>
          <p:nvPr>
            <p:ph idx="1"/>
          </p:nvPr>
        </p:nvSpPr>
        <p:spPr>
          <a:xfrm>
            <a:off x="4810259" y="293615"/>
            <a:ext cx="6555347" cy="6484689"/>
          </a:xfrm>
        </p:spPr>
        <p:txBody>
          <a:bodyPr anchor="ctr">
            <a:noAutofit/>
          </a:bodyPr>
          <a:lstStyle/>
          <a:p>
            <a:r>
              <a:rPr lang="en-US" sz="2400" dirty="0"/>
              <a:t>Partial agonist at the mu opioid receptor</a:t>
            </a:r>
          </a:p>
          <a:p>
            <a:r>
              <a:rPr lang="en-US" sz="2400" dirty="0"/>
              <a:t>An antagonist at the κ-receptor</a:t>
            </a:r>
          </a:p>
          <a:p>
            <a:r>
              <a:rPr lang="en-US" sz="2400" dirty="0"/>
              <a:t>High binding affinity to the mu-opioid receptor and long half-life </a:t>
            </a:r>
          </a:p>
          <a:p>
            <a:r>
              <a:rPr lang="en-US" sz="2400" dirty="0"/>
              <a:t>It is dosed daily, has a long half-life, and prevents withdrawal in opioid dependent patients</a:t>
            </a:r>
          </a:p>
          <a:p>
            <a:r>
              <a:rPr lang="en-US" sz="2400" dirty="0"/>
              <a:t>Can be in tablet, sublingual film, or injectable formulations </a:t>
            </a:r>
          </a:p>
          <a:p>
            <a:r>
              <a:rPr lang="en-US" sz="2400" dirty="0"/>
              <a:t>Many formulations contain naloxone to prevent injection diversion</a:t>
            </a:r>
          </a:p>
          <a:p>
            <a:r>
              <a:rPr lang="en-US" sz="2400" b="1" dirty="0"/>
              <a:t>There is concern among clinicians that buprenorphine will prevent effective analgesia if other opioids are required for the management of acute pain due to surgery, injury, or acute illness</a:t>
            </a:r>
          </a:p>
        </p:txBody>
      </p:sp>
    </p:spTree>
    <p:extLst>
      <p:ext uri="{BB962C8B-B14F-4D97-AF65-F5344CB8AC3E}">
        <p14:creationId xmlns:p14="http://schemas.microsoft.com/office/powerpoint/2010/main" val="1787689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Content Placeholder 3">
            <a:extLst>
              <a:ext uri="{FF2B5EF4-FFF2-40B4-BE49-F238E27FC236}">
                <a16:creationId xmlns:a16="http://schemas.microsoft.com/office/drawing/2014/main" id="{CEC96510-FCBF-AF48-64B2-729C305D8454}"/>
              </a:ext>
            </a:extLst>
          </p:cNvPr>
          <p:cNvPicPr>
            <a:picLocks noGrp="1" noChangeAspect="1"/>
          </p:cNvPicPr>
          <p:nvPr>
            <p:ph idx="1"/>
          </p:nvPr>
        </p:nvPicPr>
        <p:blipFill rotWithShape="1">
          <a:blip r:embed="rId2"/>
          <a:srcRect b="19"/>
          <a:stretch/>
        </p:blipFill>
        <p:spPr>
          <a:xfrm>
            <a:off x="20" y="1282"/>
            <a:ext cx="12191980" cy="6856718"/>
          </a:xfrm>
          <a:prstGeom prst="rect">
            <a:avLst/>
          </a:prstGeom>
        </p:spPr>
      </p:pic>
    </p:spTree>
    <p:extLst>
      <p:ext uri="{BB962C8B-B14F-4D97-AF65-F5344CB8AC3E}">
        <p14:creationId xmlns:p14="http://schemas.microsoft.com/office/powerpoint/2010/main" val="1788110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B6EE91-8AE2-E190-8F43-EDCD6AE7EA8F}"/>
              </a:ext>
            </a:extLst>
          </p:cNvPr>
          <p:cNvSpPr>
            <a:spLocks noGrp="1"/>
          </p:cNvSpPr>
          <p:nvPr>
            <p:ph type="title"/>
          </p:nvPr>
        </p:nvSpPr>
        <p:spPr>
          <a:xfrm>
            <a:off x="1043631" y="809898"/>
            <a:ext cx="10173010" cy="1554480"/>
          </a:xfrm>
        </p:spPr>
        <p:txBody>
          <a:bodyPr anchor="ctr">
            <a:normAutofit/>
          </a:bodyPr>
          <a:lstStyle/>
          <a:p>
            <a:r>
              <a:rPr lang="en-US" sz="4800" dirty="0"/>
              <a:t>Pain Management on Buprenorphine</a:t>
            </a:r>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EE20A70F-A66A-9FA7-91DB-A2A4E114E0F2}"/>
              </a:ext>
            </a:extLst>
          </p:cNvPr>
          <p:cNvGraphicFramePr>
            <a:graphicFrameLocks noGrp="1"/>
          </p:cNvGraphicFramePr>
          <p:nvPr>
            <p:ph idx="1"/>
            <p:extLst>
              <p:ext uri="{D42A27DB-BD31-4B8C-83A1-F6EECF244321}">
                <p14:modId xmlns:p14="http://schemas.microsoft.com/office/powerpoint/2010/main" val="322077639"/>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41072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55F91-0591-5AAE-C192-3A32B2F1D8B8}"/>
              </a:ext>
            </a:extLst>
          </p:cNvPr>
          <p:cNvSpPr>
            <a:spLocks noGrp="1"/>
          </p:cNvSpPr>
          <p:nvPr>
            <p:ph type="title"/>
          </p:nvPr>
        </p:nvSpPr>
        <p:spPr>
          <a:xfrm>
            <a:off x="838200" y="365125"/>
            <a:ext cx="10515600" cy="1325563"/>
          </a:xfrm>
        </p:spPr>
        <p:txBody>
          <a:bodyPr>
            <a:normAutofit/>
          </a:bodyPr>
          <a:lstStyle/>
          <a:p>
            <a:r>
              <a:rPr lang="en-US" dirty="0"/>
              <a:t>Acute Pain Management</a:t>
            </a:r>
          </a:p>
        </p:txBody>
      </p:sp>
      <p:sp>
        <p:nvSpPr>
          <p:cNvPr id="3" name="Content Placeholder 2">
            <a:extLst>
              <a:ext uri="{FF2B5EF4-FFF2-40B4-BE49-F238E27FC236}">
                <a16:creationId xmlns:a16="http://schemas.microsoft.com/office/drawing/2014/main" id="{5C17C40A-1BEB-0A8D-3D8E-4FC146C426BC}"/>
              </a:ext>
            </a:extLst>
          </p:cNvPr>
          <p:cNvSpPr>
            <a:spLocks noGrp="1"/>
          </p:cNvSpPr>
          <p:nvPr>
            <p:ph idx="1"/>
          </p:nvPr>
        </p:nvSpPr>
        <p:spPr>
          <a:xfrm>
            <a:off x="838200" y="1825625"/>
            <a:ext cx="10515600" cy="4351338"/>
          </a:xfrm>
        </p:spPr>
        <p:txBody>
          <a:bodyPr>
            <a:normAutofit lnSpcReduction="10000"/>
          </a:bodyPr>
          <a:lstStyle/>
          <a:p>
            <a:r>
              <a:rPr lang="en-US" sz="2400" dirty="0"/>
              <a:t>Patients with OUD often have a physiologic dependence on opioids that requires a baseline opioid “debt” to be “repaid” before they can achieve analgesic relief</a:t>
            </a:r>
          </a:p>
          <a:p>
            <a:endParaRPr lang="en-US" sz="2400" dirty="0"/>
          </a:p>
          <a:p>
            <a:r>
              <a:rPr lang="en-US" sz="2400" dirty="0"/>
              <a:t>Opioid tolerance, whether from illicit or prescription opioid use or MOUD with methadone or buprenorphine, must be considered before devising an adequate pain regimen</a:t>
            </a:r>
          </a:p>
          <a:p>
            <a:endParaRPr lang="en-US" sz="2400" dirty="0"/>
          </a:p>
          <a:p>
            <a:r>
              <a:rPr lang="en-US" sz="2400" dirty="0"/>
              <a:t>Clinicians may need to administer higher doses of opioid analgesics or more potent opioids than they would normally provide to opioid-naive patients</a:t>
            </a:r>
          </a:p>
          <a:p>
            <a:endParaRPr lang="en-US" sz="2400" dirty="0"/>
          </a:p>
          <a:p>
            <a:r>
              <a:rPr lang="en-US" sz="2400" dirty="0"/>
              <a:t>Opioids are often needed for a longer period of time</a:t>
            </a:r>
          </a:p>
        </p:txBody>
      </p:sp>
    </p:spTree>
    <p:extLst>
      <p:ext uri="{BB962C8B-B14F-4D97-AF65-F5344CB8AC3E}">
        <p14:creationId xmlns:p14="http://schemas.microsoft.com/office/powerpoint/2010/main" val="1682359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B1D8A-1303-F438-4138-ECA74B5A8556}"/>
              </a:ext>
            </a:extLst>
          </p:cNvPr>
          <p:cNvSpPr>
            <a:spLocks noGrp="1"/>
          </p:cNvSpPr>
          <p:nvPr>
            <p:ph type="title"/>
          </p:nvPr>
        </p:nvSpPr>
        <p:spPr>
          <a:xfrm>
            <a:off x="838200" y="365125"/>
            <a:ext cx="10515600" cy="1325563"/>
          </a:xfrm>
        </p:spPr>
        <p:txBody>
          <a:bodyPr>
            <a:normAutofit/>
          </a:bodyPr>
          <a:lstStyle/>
          <a:p>
            <a:r>
              <a:rPr lang="en-US" dirty="0"/>
              <a:t>Acute Pain Management</a:t>
            </a:r>
          </a:p>
        </p:txBody>
      </p:sp>
      <p:sp>
        <p:nvSpPr>
          <p:cNvPr id="3" name="Content Placeholder 2">
            <a:extLst>
              <a:ext uri="{FF2B5EF4-FFF2-40B4-BE49-F238E27FC236}">
                <a16:creationId xmlns:a16="http://schemas.microsoft.com/office/drawing/2014/main" id="{2D58AAF2-19B4-4116-7BE5-9ECA365F5CB4}"/>
              </a:ext>
            </a:extLst>
          </p:cNvPr>
          <p:cNvSpPr>
            <a:spLocks noGrp="1"/>
          </p:cNvSpPr>
          <p:nvPr>
            <p:ph idx="1"/>
          </p:nvPr>
        </p:nvSpPr>
        <p:spPr>
          <a:xfrm>
            <a:off x="838200" y="1825625"/>
            <a:ext cx="10515600" cy="4351338"/>
          </a:xfrm>
        </p:spPr>
        <p:txBody>
          <a:bodyPr>
            <a:normAutofit/>
          </a:bodyPr>
          <a:lstStyle/>
          <a:p>
            <a:r>
              <a:rPr lang="en-US" sz="2600"/>
              <a:t>For patients receiving MOUD, clinicians should confirm the home dose of either buprenorphine or methadone and continue this regimen</a:t>
            </a:r>
          </a:p>
          <a:p>
            <a:endParaRPr lang="en-US" sz="2600"/>
          </a:p>
          <a:p>
            <a:r>
              <a:rPr lang="en-US" sz="2600"/>
              <a:t>They can then either use opioid analgesics in addition to their usual buprenorphine or methadone doses, or take advantage of their intrinsic analgesic properties by increasing the dose and/or changing the frequency of administration</a:t>
            </a:r>
          </a:p>
          <a:p>
            <a:endParaRPr lang="en-US" sz="2600"/>
          </a:p>
          <a:p>
            <a:r>
              <a:rPr lang="en-US" sz="2600"/>
              <a:t>Whenever feasible, a multimodal strategy including nonopioid analgesics and interventional pain management is recommended</a:t>
            </a:r>
          </a:p>
        </p:txBody>
      </p:sp>
    </p:spTree>
    <p:extLst>
      <p:ext uri="{BB962C8B-B14F-4D97-AF65-F5344CB8AC3E}">
        <p14:creationId xmlns:p14="http://schemas.microsoft.com/office/powerpoint/2010/main" val="3413569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02761-83A8-5480-DEC0-F8431C6E2FE2}"/>
              </a:ext>
            </a:extLst>
          </p:cNvPr>
          <p:cNvSpPr>
            <a:spLocks noGrp="1"/>
          </p:cNvSpPr>
          <p:nvPr>
            <p:ph type="title"/>
          </p:nvPr>
        </p:nvSpPr>
        <p:spPr/>
        <p:txBody>
          <a:bodyPr/>
          <a:lstStyle/>
          <a:p>
            <a:r>
              <a:rPr lang="en-US" dirty="0"/>
              <a:t>Acute Pain Management</a:t>
            </a:r>
          </a:p>
        </p:txBody>
      </p:sp>
      <p:sp>
        <p:nvSpPr>
          <p:cNvPr id="3" name="Content Placeholder 2">
            <a:extLst>
              <a:ext uri="{FF2B5EF4-FFF2-40B4-BE49-F238E27FC236}">
                <a16:creationId xmlns:a16="http://schemas.microsoft.com/office/drawing/2014/main" id="{A3852BDD-547A-E21A-CCBF-606784362B91}"/>
              </a:ext>
            </a:extLst>
          </p:cNvPr>
          <p:cNvSpPr>
            <a:spLocks noGrp="1"/>
          </p:cNvSpPr>
          <p:nvPr>
            <p:ph idx="1"/>
          </p:nvPr>
        </p:nvSpPr>
        <p:spPr>
          <a:xfrm>
            <a:off x="1280530" y="2024543"/>
            <a:ext cx="8915400" cy="3777622"/>
          </a:xfrm>
        </p:spPr>
        <p:txBody>
          <a:bodyPr>
            <a:normAutofit/>
          </a:bodyPr>
          <a:lstStyle/>
          <a:p>
            <a:r>
              <a:rPr lang="en-US" sz="2400" u="sng" dirty="0"/>
              <a:t>Opioids are often the best analgesic option for these patients, especially in a setting of extreme pain</a:t>
            </a:r>
          </a:p>
          <a:p>
            <a:endParaRPr lang="en-US" sz="2400" u="sng" dirty="0"/>
          </a:p>
          <a:p>
            <a:r>
              <a:rPr lang="en-US" sz="2400" u="sng" dirty="0"/>
              <a:t>Patients are not trying to “get high” in the hospital</a:t>
            </a:r>
          </a:p>
        </p:txBody>
      </p:sp>
    </p:spTree>
    <p:extLst>
      <p:ext uri="{BB962C8B-B14F-4D97-AF65-F5344CB8AC3E}">
        <p14:creationId xmlns:p14="http://schemas.microsoft.com/office/powerpoint/2010/main" val="35454790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8798B72-9A67-5C72-8A1E-9F22EAB67214}"/>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CEFBB1-7390-A473-09A7-0E6C34B7D86E}"/>
              </a:ext>
            </a:extLst>
          </p:cNvPr>
          <p:cNvSpPr>
            <a:spLocks noGrp="1"/>
          </p:cNvSpPr>
          <p:nvPr>
            <p:ph type="title"/>
          </p:nvPr>
        </p:nvSpPr>
        <p:spPr>
          <a:xfrm>
            <a:off x="841248" y="548640"/>
            <a:ext cx="3600860" cy="5431536"/>
          </a:xfrm>
        </p:spPr>
        <p:txBody>
          <a:bodyPr>
            <a:normAutofit/>
          </a:bodyPr>
          <a:lstStyle/>
          <a:p>
            <a:r>
              <a:rPr lang="en-US" sz="4200"/>
              <a:t>Approach to advising on pain management of patients on Buprenorphine</a:t>
            </a:r>
          </a:p>
        </p:txBody>
      </p:sp>
      <p:sp>
        <p:nvSpPr>
          <p:cNvPr id="6"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07ADB48-2B8A-CDDD-4D27-C6B86E09241F}"/>
              </a:ext>
            </a:extLst>
          </p:cNvPr>
          <p:cNvSpPr>
            <a:spLocks noGrp="1"/>
          </p:cNvSpPr>
          <p:nvPr>
            <p:ph idx="1"/>
          </p:nvPr>
        </p:nvSpPr>
        <p:spPr>
          <a:xfrm>
            <a:off x="5126418" y="552091"/>
            <a:ext cx="6224335" cy="5431536"/>
          </a:xfrm>
        </p:spPr>
        <p:txBody>
          <a:bodyPr anchor="ctr">
            <a:normAutofit/>
          </a:bodyPr>
          <a:lstStyle/>
          <a:p>
            <a:endParaRPr lang="en-US" sz="2200"/>
          </a:p>
          <a:p>
            <a:r>
              <a:rPr lang="en-US" sz="2200"/>
              <a:t>Step 1 - Decide on pain severity expected based on clinical presentation/procedure and what the patient tells you</a:t>
            </a:r>
          </a:p>
          <a:p>
            <a:endParaRPr lang="en-US" sz="2200"/>
          </a:p>
          <a:p>
            <a:r>
              <a:rPr lang="en-US" sz="2200"/>
              <a:t>Step 2 – Continue buprenorphine</a:t>
            </a:r>
          </a:p>
          <a:p>
            <a:endParaRPr lang="en-US" sz="2200"/>
          </a:p>
          <a:p>
            <a:r>
              <a:rPr lang="en-US" sz="2200"/>
              <a:t>Step 3 – Decide on additional medications NSAIDS/ acetaminophen /narcotics</a:t>
            </a:r>
          </a:p>
          <a:p>
            <a:endParaRPr lang="en-US" sz="2200"/>
          </a:p>
          <a:p>
            <a:r>
              <a:rPr lang="en-US" sz="2200"/>
              <a:t>Step 4 - Reassess patient in a timely manner</a:t>
            </a:r>
          </a:p>
          <a:p>
            <a:pPr lvl="1"/>
            <a:endParaRPr lang="en-US" sz="2200"/>
          </a:p>
        </p:txBody>
      </p:sp>
    </p:spTree>
    <p:extLst>
      <p:ext uri="{BB962C8B-B14F-4D97-AF65-F5344CB8AC3E}">
        <p14:creationId xmlns:p14="http://schemas.microsoft.com/office/powerpoint/2010/main" val="1772783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5ED4-02EB-2BCF-3B78-741C0639AB91}"/>
              </a:ext>
            </a:extLst>
          </p:cNvPr>
          <p:cNvSpPr>
            <a:spLocks noGrp="1"/>
          </p:cNvSpPr>
          <p:nvPr>
            <p:ph type="title"/>
          </p:nvPr>
        </p:nvSpPr>
        <p:spPr/>
        <p:txBody>
          <a:bodyPr/>
          <a:lstStyle/>
          <a:p>
            <a:r>
              <a:rPr lang="en-US" dirty="0"/>
              <a:t>Learning Points</a:t>
            </a:r>
          </a:p>
        </p:txBody>
      </p:sp>
      <p:sp>
        <p:nvSpPr>
          <p:cNvPr id="3" name="Content Placeholder 2">
            <a:extLst>
              <a:ext uri="{FF2B5EF4-FFF2-40B4-BE49-F238E27FC236}">
                <a16:creationId xmlns:a16="http://schemas.microsoft.com/office/drawing/2014/main" id="{D2F0DE7A-BC6D-CE67-87E9-ECF4D85CC090}"/>
              </a:ext>
            </a:extLst>
          </p:cNvPr>
          <p:cNvSpPr>
            <a:spLocks noGrp="1"/>
          </p:cNvSpPr>
          <p:nvPr>
            <p:ph idx="1"/>
          </p:nvPr>
        </p:nvSpPr>
        <p:spPr/>
        <p:txBody>
          <a:bodyPr/>
          <a:lstStyle/>
          <a:p>
            <a:r>
              <a:rPr lang="en-US" dirty="0"/>
              <a:t>Short-term use of opioids can be appropriate in the setting of acute, severe pain related to injuries or surgery even when the patient is taking buprenorphine/naloxone or other formulations of buprenorphine. </a:t>
            </a:r>
          </a:p>
          <a:p>
            <a:endParaRPr lang="en-US" dirty="0"/>
          </a:p>
          <a:p>
            <a:r>
              <a:rPr lang="en-US" dirty="0"/>
              <a:t>Buprenorphine has high affinity but low activity at mu receptors, and as a result, buprenorphine provides limited analgesia and will not likely provide adequate relief of severe pain in most patients.</a:t>
            </a:r>
          </a:p>
        </p:txBody>
      </p:sp>
    </p:spTree>
    <p:extLst>
      <p:ext uri="{BB962C8B-B14F-4D97-AF65-F5344CB8AC3E}">
        <p14:creationId xmlns:p14="http://schemas.microsoft.com/office/powerpoint/2010/main" val="1878007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515D20E-1AB7-4E74-9236-2B72B63D6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D7ECCD-08CD-387E-D733-19818D53F69D}"/>
              </a:ext>
            </a:extLst>
          </p:cNvPr>
          <p:cNvSpPr>
            <a:spLocks noGrp="1"/>
          </p:cNvSpPr>
          <p:nvPr>
            <p:ph type="title"/>
          </p:nvPr>
        </p:nvSpPr>
        <p:spPr>
          <a:xfrm>
            <a:off x="1045028" y="1336329"/>
            <a:ext cx="3892732" cy="4382588"/>
          </a:xfrm>
        </p:spPr>
        <p:txBody>
          <a:bodyPr anchor="ctr">
            <a:normAutofit/>
          </a:bodyPr>
          <a:lstStyle/>
          <a:p>
            <a:r>
              <a:rPr lang="en-US" sz="5400"/>
              <a:t>Learning Points</a:t>
            </a:r>
          </a:p>
        </p:txBody>
      </p:sp>
      <p:grpSp>
        <p:nvGrpSpPr>
          <p:cNvPr id="10" name="Group 9">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63461"/>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982976"/>
            <a:ext cx="6009366" cy="512063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BA86C0F-0F3D-E043-7D03-4E9833F578A8}"/>
              </a:ext>
            </a:extLst>
          </p:cNvPr>
          <p:cNvSpPr>
            <a:spLocks noGrp="1"/>
          </p:cNvSpPr>
          <p:nvPr>
            <p:ph idx="1"/>
          </p:nvPr>
        </p:nvSpPr>
        <p:spPr>
          <a:xfrm>
            <a:off x="6096001" y="1336329"/>
            <a:ext cx="5260848" cy="4382588"/>
          </a:xfrm>
        </p:spPr>
        <p:txBody>
          <a:bodyPr anchor="ctr">
            <a:normAutofit/>
          </a:bodyPr>
          <a:lstStyle/>
          <a:p>
            <a:r>
              <a:rPr lang="en-US" dirty="0"/>
              <a:t>While standard dosing of pure agonist opioids such as the ones discussed above (oxycodone, hydromorphone, morphine) can be adequate, higher doses may be necessary due to cross-tolerance and increased sensitivity to pain</a:t>
            </a:r>
            <a:r>
              <a:rPr lang="en-US" sz="2000" dirty="0"/>
              <a:t>.</a:t>
            </a:r>
          </a:p>
        </p:txBody>
      </p:sp>
    </p:spTree>
    <p:extLst>
      <p:ext uri="{BB962C8B-B14F-4D97-AF65-F5344CB8AC3E}">
        <p14:creationId xmlns:p14="http://schemas.microsoft.com/office/powerpoint/2010/main" val="34273232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67AD30-63D1-B583-D15E-337394996668}"/>
              </a:ext>
            </a:extLst>
          </p:cNvPr>
          <p:cNvSpPr>
            <a:spLocks noGrp="1"/>
          </p:cNvSpPr>
          <p:nvPr>
            <p:ph type="title"/>
          </p:nvPr>
        </p:nvSpPr>
        <p:spPr>
          <a:xfrm>
            <a:off x="1043631" y="809898"/>
            <a:ext cx="10173010" cy="1554480"/>
          </a:xfrm>
        </p:spPr>
        <p:txBody>
          <a:bodyPr anchor="ctr">
            <a:normAutofit/>
          </a:bodyPr>
          <a:lstStyle/>
          <a:p>
            <a:r>
              <a:rPr lang="en-US" sz="4800"/>
              <a:t>Learning Points</a:t>
            </a:r>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BFD48BF6-BAB2-DBDB-B680-BE40D8FC1EBC}"/>
              </a:ext>
            </a:extLst>
          </p:cNvPr>
          <p:cNvGraphicFramePr>
            <a:graphicFrameLocks noGrp="1"/>
          </p:cNvGraphicFramePr>
          <p:nvPr>
            <p:ph idx="1"/>
            <p:extLst>
              <p:ext uri="{D42A27DB-BD31-4B8C-83A1-F6EECF244321}">
                <p14:modId xmlns:p14="http://schemas.microsoft.com/office/powerpoint/2010/main" val="3205315990"/>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91504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5708E4-D606-824B-78B9-5F2917A0ED32}"/>
              </a:ext>
            </a:extLst>
          </p:cNvPr>
          <p:cNvSpPr>
            <a:spLocks noGrp="1"/>
          </p:cNvSpPr>
          <p:nvPr>
            <p:ph type="title"/>
          </p:nvPr>
        </p:nvSpPr>
        <p:spPr>
          <a:xfrm>
            <a:off x="1075767" y="1188637"/>
            <a:ext cx="2988234" cy="4480726"/>
          </a:xfrm>
        </p:spPr>
        <p:txBody>
          <a:bodyPr>
            <a:normAutofit/>
          </a:bodyPr>
          <a:lstStyle/>
          <a:p>
            <a:pPr algn="r"/>
            <a:r>
              <a:rPr lang="en-US" sz="6100"/>
              <a:t>Learning Points</a:t>
            </a:r>
          </a:p>
        </p:txBody>
      </p:sp>
      <p:cxnSp>
        <p:nvCxnSpPr>
          <p:cNvPr id="14" name="Straight Connector 13">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5DB4BA6-82AE-006D-E0CD-848522CBAB0E}"/>
              </a:ext>
            </a:extLst>
          </p:cNvPr>
          <p:cNvSpPr>
            <a:spLocks noGrp="1"/>
          </p:cNvSpPr>
          <p:nvPr>
            <p:ph idx="1"/>
          </p:nvPr>
        </p:nvSpPr>
        <p:spPr>
          <a:xfrm>
            <a:off x="5255260" y="1648870"/>
            <a:ext cx="4702848" cy="3560260"/>
          </a:xfrm>
        </p:spPr>
        <p:txBody>
          <a:bodyPr anchor="ctr">
            <a:normAutofit/>
          </a:bodyPr>
          <a:lstStyle/>
          <a:p>
            <a:r>
              <a:rPr lang="en-US" sz="2400" dirty="0"/>
              <a:t>Some articles suggest dividing the total daily dose of buprenorphine  by three and administering every eight hours</a:t>
            </a:r>
          </a:p>
        </p:txBody>
      </p:sp>
    </p:spTree>
    <p:extLst>
      <p:ext uri="{BB962C8B-B14F-4D97-AF65-F5344CB8AC3E}">
        <p14:creationId xmlns:p14="http://schemas.microsoft.com/office/powerpoint/2010/main" val="22754101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1A1FA41-E1D1-43CF-8B3B-5E61408908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CC2D84B-6969-4F00-BEBA-81C2EBCD32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95999"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0D282BE-4461-4794-89A5-394723CDF2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1600" y="1371601"/>
            <a:ext cx="3354572" cy="41147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6B6501-F44D-2D47-3C1F-2D8E583F6954}"/>
              </a:ext>
            </a:extLst>
          </p:cNvPr>
          <p:cNvSpPr>
            <a:spLocks noGrp="1"/>
          </p:cNvSpPr>
          <p:nvPr>
            <p:ph type="title"/>
          </p:nvPr>
        </p:nvSpPr>
        <p:spPr>
          <a:xfrm>
            <a:off x="1798115" y="1808855"/>
            <a:ext cx="2552956" cy="3240290"/>
          </a:xfrm>
        </p:spPr>
        <p:txBody>
          <a:bodyPr>
            <a:normAutofit/>
          </a:bodyPr>
          <a:lstStyle/>
          <a:p>
            <a:pPr algn="ctr"/>
            <a:r>
              <a:rPr lang="en-US" sz="2400">
                <a:solidFill>
                  <a:schemeClr val="tx1">
                    <a:lumMod val="65000"/>
                    <a:lumOff val="35000"/>
                  </a:schemeClr>
                </a:solidFill>
              </a:rPr>
              <a:t>Case Scenario</a:t>
            </a:r>
          </a:p>
        </p:txBody>
      </p:sp>
      <p:sp>
        <p:nvSpPr>
          <p:cNvPr id="3" name="Content Placeholder 2">
            <a:extLst>
              <a:ext uri="{FF2B5EF4-FFF2-40B4-BE49-F238E27FC236}">
                <a16:creationId xmlns:a16="http://schemas.microsoft.com/office/drawing/2014/main" id="{B0EE43EA-12B1-1241-D5EC-AD298D1A3A7D}"/>
              </a:ext>
            </a:extLst>
          </p:cNvPr>
          <p:cNvSpPr>
            <a:spLocks noGrp="1"/>
          </p:cNvSpPr>
          <p:nvPr>
            <p:ph idx="1"/>
          </p:nvPr>
        </p:nvSpPr>
        <p:spPr>
          <a:xfrm>
            <a:off x="6289964" y="871441"/>
            <a:ext cx="5032640" cy="5786533"/>
          </a:xfrm>
        </p:spPr>
        <p:txBody>
          <a:bodyPr anchor="ctr">
            <a:normAutofit/>
          </a:bodyPr>
          <a:lstStyle/>
          <a:p>
            <a:r>
              <a:rPr lang="en-US" sz="2400" dirty="0"/>
              <a:t>JR 36-year-old male who was admitted for the eighth right rib  fracture following a MVA </a:t>
            </a:r>
            <a:r>
              <a:rPr lang="en-US" sz="2400" dirty="0">
                <a:solidFill>
                  <a:schemeClr val="tx1">
                    <a:lumMod val="65000"/>
                    <a:lumOff val="35000"/>
                  </a:schemeClr>
                </a:solidFill>
              </a:rPr>
              <a:t>is ready for discharge</a:t>
            </a:r>
          </a:p>
          <a:p>
            <a:endParaRPr lang="en-US" sz="2400" dirty="0">
              <a:solidFill>
                <a:schemeClr val="tx1">
                  <a:lumMod val="65000"/>
                  <a:lumOff val="35000"/>
                </a:schemeClr>
              </a:solidFill>
            </a:endParaRPr>
          </a:p>
          <a:p>
            <a:r>
              <a:rPr lang="en-US" sz="2400" dirty="0">
                <a:solidFill>
                  <a:schemeClr val="tx1">
                    <a:lumMod val="65000"/>
                    <a:lumOff val="35000"/>
                  </a:schemeClr>
                </a:solidFill>
              </a:rPr>
              <a:t>Resident comprising the discharge summary and discharge medication reconciliation wonders who will write the script for buprenorphine. Should she consult the Addiction Team?</a:t>
            </a:r>
          </a:p>
          <a:p>
            <a:endParaRPr lang="en-US" sz="2400" dirty="0">
              <a:solidFill>
                <a:schemeClr val="tx1">
                  <a:lumMod val="65000"/>
                  <a:lumOff val="35000"/>
                </a:schemeClr>
              </a:solidFill>
            </a:endParaRPr>
          </a:p>
          <a:p>
            <a:r>
              <a:rPr lang="en-US" sz="2400" dirty="0">
                <a:solidFill>
                  <a:schemeClr val="tx1">
                    <a:lumMod val="65000"/>
                    <a:lumOff val="35000"/>
                  </a:schemeClr>
                </a:solidFill>
              </a:rPr>
              <a:t>How would you advise this resident?</a:t>
            </a:r>
          </a:p>
        </p:txBody>
      </p:sp>
    </p:spTree>
    <p:extLst>
      <p:ext uri="{BB962C8B-B14F-4D97-AF65-F5344CB8AC3E}">
        <p14:creationId xmlns:p14="http://schemas.microsoft.com/office/powerpoint/2010/main" val="10115237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2982A-21CA-3545-0B7A-1A668785A990}"/>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AC50C636-342B-7921-66F5-BBE10C3F5F78}"/>
              </a:ext>
            </a:extLst>
          </p:cNvPr>
          <p:cNvPicPr>
            <a:picLocks noGrp="1" noChangeAspect="1"/>
          </p:cNvPicPr>
          <p:nvPr>
            <p:ph idx="1"/>
          </p:nvPr>
        </p:nvPicPr>
        <p:blipFill rotWithShape="1">
          <a:blip r:embed="rId2"/>
          <a:srcRect l="3258" t="10649" r="-3258" b="4523"/>
          <a:stretch/>
        </p:blipFill>
        <p:spPr>
          <a:xfrm>
            <a:off x="-619695" y="-1377639"/>
            <a:ext cx="14367674" cy="8081817"/>
          </a:xfrm>
        </p:spPr>
      </p:pic>
    </p:spTree>
    <p:extLst>
      <p:ext uri="{BB962C8B-B14F-4D97-AF65-F5344CB8AC3E}">
        <p14:creationId xmlns:p14="http://schemas.microsoft.com/office/powerpoint/2010/main" val="6607677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397F2-1A8C-9C2D-4841-CF62E47FD14A}"/>
              </a:ext>
            </a:extLst>
          </p:cNvPr>
          <p:cNvSpPr>
            <a:spLocks noGrp="1"/>
          </p:cNvSpPr>
          <p:nvPr>
            <p:ph type="title"/>
          </p:nvPr>
        </p:nvSpPr>
        <p:spPr/>
        <p:txBody>
          <a:bodyPr/>
          <a:lstStyle/>
          <a:p>
            <a:r>
              <a:rPr lang="en-US" dirty="0"/>
              <a:t>Case Scenario</a:t>
            </a:r>
          </a:p>
        </p:txBody>
      </p:sp>
      <p:sp>
        <p:nvSpPr>
          <p:cNvPr id="3" name="Content Placeholder 2">
            <a:extLst>
              <a:ext uri="{FF2B5EF4-FFF2-40B4-BE49-F238E27FC236}">
                <a16:creationId xmlns:a16="http://schemas.microsoft.com/office/drawing/2014/main" id="{B3F88A66-C46B-A0F2-E494-369DD58197CB}"/>
              </a:ext>
            </a:extLst>
          </p:cNvPr>
          <p:cNvSpPr>
            <a:spLocks noGrp="1"/>
          </p:cNvSpPr>
          <p:nvPr>
            <p:ph idx="1"/>
          </p:nvPr>
        </p:nvSpPr>
        <p:spPr/>
        <p:txBody>
          <a:bodyPr/>
          <a:lstStyle/>
          <a:p>
            <a:r>
              <a:rPr lang="en-US" dirty="0"/>
              <a:t>A 55-year-old male patient right tibia fracture from an ATV roll over</a:t>
            </a:r>
          </a:p>
          <a:p>
            <a:r>
              <a:rPr lang="en-US" dirty="0"/>
              <a:t>He tells the recovery coach he uses 5- 8 stamps of fentanyl but up to 2 grams when he can get it</a:t>
            </a:r>
          </a:p>
          <a:p>
            <a:r>
              <a:rPr lang="en-US" dirty="0"/>
              <a:t>ORIF is planned and the patient and his consort wants to know what will be prescribed for pain management</a:t>
            </a:r>
          </a:p>
          <a:p>
            <a:r>
              <a:rPr lang="en-US" dirty="0"/>
              <a:t>He is terrified that he will be in intense pain and withdrawal</a:t>
            </a:r>
          </a:p>
          <a:p>
            <a:r>
              <a:rPr lang="en-US" dirty="0"/>
              <a:t>He wants to AMA</a:t>
            </a:r>
          </a:p>
          <a:p>
            <a:r>
              <a:rPr lang="en-US" dirty="0"/>
              <a:t>How will you address his pain?</a:t>
            </a:r>
          </a:p>
        </p:txBody>
      </p:sp>
    </p:spTree>
    <p:extLst>
      <p:ext uri="{BB962C8B-B14F-4D97-AF65-F5344CB8AC3E}">
        <p14:creationId xmlns:p14="http://schemas.microsoft.com/office/powerpoint/2010/main" val="11234138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E8813-C853-ADBC-A8DD-DEB444DC33A0}"/>
              </a:ext>
            </a:extLst>
          </p:cNvPr>
          <p:cNvSpPr>
            <a:spLocks noGrp="1"/>
          </p:cNvSpPr>
          <p:nvPr>
            <p:ph type="title"/>
          </p:nvPr>
        </p:nvSpPr>
        <p:spPr/>
        <p:txBody>
          <a:bodyPr/>
          <a:lstStyle/>
          <a:p>
            <a:r>
              <a:rPr lang="en-US" dirty="0"/>
              <a:t>Pain Regimen</a:t>
            </a:r>
          </a:p>
        </p:txBody>
      </p:sp>
      <p:sp>
        <p:nvSpPr>
          <p:cNvPr id="3" name="Content Placeholder 2">
            <a:extLst>
              <a:ext uri="{FF2B5EF4-FFF2-40B4-BE49-F238E27FC236}">
                <a16:creationId xmlns:a16="http://schemas.microsoft.com/office/drawing/2014/main" id="{6015FBAC-455B-839B-BC64-3E5197D665B7}"/>
              </a:ext>
            </a:extLst>
          </p:cNvPr>
          <p:cNvSpPr>
            <a:spLocks noGrp="1"/>
          </p:cNvSpPr>
          <p:nvPr>
            <p:ph idx="1"/>
          </p:nvPr>
        </p:nvSpPr>
        <p:spPr/>
        <p:txBody>
          <a:bodyPr>
            <a:normAutofit/>
          </a:bodyPr>
          <a:lstStyle/>
          <a:p>
            <a:r>
              <a:rPr lang="en-US" dirty="0"/>
              <a:t>Oxycodone 20 mg oral q 6 </a:t>
            </a:r>
            <a:r>
              <a:rPr lang="en-US" dirty="0" err="1"/>
              <a:t>hrs</a:t>
            </a:r>
            <a:r>
              <a:rPr lang="en-US"/>
              <a:t> /</a:t>
            </a:r>
            <a:r>
              <a:rPr lang="en-US" dirty="0"/>
              <a:t>prn</a:t>
            </a:r>
          </a:p>
          <a:p>
            <a:endParaRPr lang="en-US" dirty="0"/>
          </a:p>
          <a:p>
            <a:r>
              <a:rPr lang="en-US" dirty="0"/>
              <a:t>Hydromorphone 2 mg iv q 2 </a:t>
            </a:r>
            <a:r>
              <a:rPr lang="en-US" dirty="0" err="1"/>
              <a:t>hrs</a:t>
            </a:r>
            <a:r>
              <a:rPr lang="en-US" dirty="0"/>
              <a:t> / prn</a:t>
            </a:r>
          </a:p>
          <a:p>
            <a:endParaRPr lang="en-US" dirty="0"/>
          </a:p>
          <a:p>
            <a:r>
              <a:rPr lang="en-US" dirty="0"/>
              <a:t>Patient reports its not touching him</a:t>
            </a:r>
          </a:p>
          <a:p>
            <a:endParaRPr lang="en-US" dirty="0"/>
          </a:p>
          <a:p>
            <a:r>
              <a:rPr lang="en-US" dirty="0"/>
              <a:t>Can that be possible?</a:t>
            </a:r>
          </a:p>
        </p:txBody>
      </p:sp>
    </p:spTree>
    <p:extLst>
      <p:ext uri="{BB962C8B-B14F-4D97-AF65-F5344CB8AC3E}">
        <p14:creationId xmlns:p14="http://schemas.microsoft.com/office/powerpoint/2010/main" val="11902403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5" name="Picture 4" descr="Magnifying glass and question mark">
            <a:extLst>
              <a:ext uri="{FF2B5EF4-FFF2-40B4-BE49-F238E27FC236}">
                <a16:creationId xmlns:a16="http://schemas.microsoft.com/office/drawing/2014/main" id="{66D8D594-961D-5D91-47EE-863A8B13E7FB}"/>
              </a:ext>
            </a:extLst>
          </p:cNvPr>
          <p:cNvPicPr>
            <a:picLocks noChangeAspect="1"/>
          </p:cNvPicPr>
          <p:nvPr/>
        </p:nvPicPr>
        <p:blipFill rotWithShape="1">
          <a:blip r:embed="rId2"/>
          <a:srcRect l="11031" r="7383"/>
          <a:stretch/>
        </p:blipFill>
        <p:spPr>
          <a:xfrm>
            <a:off x="20" y="10"/>
            <a:ext cx="9947062" cy="6857990"/>
          </a:xfrm>
          <a:prstGeom prst="rect">
            <a:avLst/>
          </a:prstGeom>
        </p:spPr>
      </p:pic>
      <p:sp>
        <p:nvSpPr>
          <p:cNvPr id="11" name="Freeform: Shape 10">
            <a:extLst>
              <a:ext uri="{FF2B5EF4-FFF2-40B4-BE49-F238E27FC236}">
                <a16:creationId xmlns:a16="http://schemas.microsoft.com/office/drawing/2014/main" id="{5871FC61-DD4E-47D4-81FD-8A7E7D12B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86049" y="0"/>
            <a:ext cx="5205951" cy="68580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useBgFill="1">
        <p:nvSpPr>
          <p:cNvPr id="13" name="Freeform: Shape 12">
            <a:extLst>
              <a:ext uri="{FF2B5EF4-FFF2-40B4-BE49-F238E27FC236}">
                <a16:creationId xmlns:a16="http://schemas.microsoft.com/office/drawing/2014/main" id="{F9EC3F91-A75C-4F74-867E-E4C28C135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226" y="0"/>
            <a:ext cx="5043774" cy="6858000"/>
          </a:xfrm>
          <a:custGeom>
            <a:avLst/>
            <a:gdLst>
              <a:gd name="connsiteX0" fmla="*/ 1648981 w 5043774"/>
              <a:gd name="connsiteY0" fmla="*/ 0 h 6858000"/>
              <a:gd name="connsiteX1" fmla="*/ 2759699 w 5043774"/>
              <a:gd name="connsiteY1" fmla="*/ 0 h 6858000"/>
              <a:gd name="connsiteX2" fmla="*/ 3379301 w 5043774"/>
              <a:gd name="connsiteY2" fmla="*/ 0 h 6858000"/>
              <a:gd name="connsiteX3" fmla="*/ 3552342 w 5043774"/>
              <a:gd name="connsiteY3" fmla="*/ 0 h 6858000"/>
              <a:gd name="connsiteX4" fmla="*/ 4617166 w 5043774"/>
              <a:gd name="connsiteY4" fmla="*/ 0 h 6858000"/>
              <a:gd name="connsiteX5" fmla="*/ 4786130 w 5043774"/>
              <a:gd name="connsiteY5" fmla="*/ 0 h 6858000"/>
              <a:gd name="connsiteX6" fmla="*/ 4980168 w 5043774"/>
              <a:gd name="connsiteY6" fmla="*/ 0 h 6858000"/>
              <a:gd name="connsiteX7" fmla="*/ 5043774 w 5043774"/>
              <a:gd name="connsiteY7" fmla="*/ 0 h 6858000"/>
              <a:gd name="connsiteX8" fmla="*/ 5043774 w 5043774"/>
              <a:gd name="connsiteY8" fmla="*/ 6858000 h 6858000"/>
              <a:gd name="connsiteX9" fmla="*/ 4980168 w 5043774"/>
              <a:gd name="connsiteY9" fmla="*/ 6858000 h 6858000"/>
              <a:gd name="connsiteX10" fmla="*/ 4786130 w 5043774"/>
              <a:gd name="connsiteY10" fmla="*/ 6858000 h 6858000"/>
              <a:gd name="connsiteX11" fmla="*/ 4617166 w 5043774"/>
              <a:gd name="connsiteY11" fmla="*/ 6858000 h 6858000"/>
              <a:gd name="connsiteX12" fmla="*/ 3552342 w 5043774"/>
              <a:gd name="connsiteY12" fmla="*/ 6858000 h 6858000"/>
              <a:gd name="connsiteX13" fmla="*/ 3379301 w 5043774"/>
              <a:gd name="connsiteY13" fmla="*/ 6858000 h 6858000"/>
              <a:gd name="connsiteX14" fmla="*/ 2759699 w 5043774"/>
              <a:gd name="connsiteY14" fmla="*/ 6858000 h 6858000"/>
              <a:gd name="connsiteX15" fmla="*/ 2542782 w 5043774"/>
              <a:gd name="connsiteY15" fmla="*/ 6858000 h 6858000"/>
              <a:gd name="connsiteX16" fmla="*/ 2429239 w 5043774"/>
              <a:gd name="connsiteY16" fmla="*/ 6780599 h 6858000"/>
              <a:gd name="connsiteX17" fmla="*/ 1904328 w 5043774"/>
              <a:gd name="connsiteY17" fmla="*/ 6374814 h 6858000"/>
              <a:gd name="connsiteX18" fmla="*/ 0 w 5043774"/>
              <a:gd name="connsiteY18" fmla="*/ 3621656 h 6858000"/>
              <a:gd name="connsiteX19" fmla="*/ 1626503 w 5043774"/>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3774" h="6858000">
                <a:moveTo>
                  <a:pt x="1648981" y="0"/>
                </a:moveTo>
                <a:lnTo>
                  <a:pt x="2759699" y="0"/>
                </a:lnTo>
                <a:lnTo>
                  <a:pt x="3379301" y="0"/>
                </a:lnTo>
                <a:lnTo>
                  <a:pt x="3552342" y="0"/>
                </a:lnTo>
                <a:lnTo>
                  <a:pt x="4617166" y="0"/>
                </a:lnTo>
                <a:lnTo>
                  <a:pt x="4786130" y="0"/>
                </a:lnTo>
                <a:lnTo>
                  <a:pt x="4980168" y="0"/>
                </a:lnTo>
                <a:lnTo>
                  <a:pt x="5043774" y="0"/>
                </a:lnTo>
                <a:lnTo>
                  <a:pt x="5043774" y="6858000"/>
                </a:lnTo>
                <a:lnTo>
                  <a:pt x="4980168" y="6858000"/>
                </a:lnTo>
                <a:lnTo>
                  <a:pt x="4786130" y="6858000"/>
                </a:lnTo>
                <a:lnTo>
                  <a:pt x="4617166" y="6858000"/>
                </a:lnTo>
                <a:lnTo>
                  <a:pt x="3552342" y="6858000"/>
                </a:lnTo>
                <a:lnTo>
                  <a:pt x="3379301" y="6858000"/>
                </a:lnTo>
                <a:lnTo>
                  <a:pt x="2759699" y="6858000"/>
                </a:lnTo>
                <a:lnTo>
                  <a:pt x="2542782" y="6858000"/>
                </a:lnTo>
                <a:lnTo>
                  <a:pt x="2429239" y="6780599"/>
                </a:lnTo>
                <a:cubicBezTo>
                  <a:pt x="2252641" y="6653108"/>
                  <a:pt x="2079285" y="6515397"/>
                  <a:pt x="1904328" y="6374814"/>
                </a:cubicBezTo>
                <a:cubicBezTo>
                  <a:pt x="943579" y="5602839"/>
                  <a:pt x="0" y="4969131"/>
                  <a:pt x="0" y="3621656"/>
                </a:cubicBezTo>
                <a:cubicBezTo>
                  <a:pt x="0" y="2093192"/>
                  <a:pt x="582912" y="754641"/>
                  <a:pt x="1626503" y="14997"/>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Meiryo"/>
            </a:endParaRPr>
          </a:p>
        </p:txBody>
      </p:sp>
      <p:sp>
        <p:nvSpPr>
          <p:cNvPr id="15" name="Freeform: Shape 14">
            <a:extLst>
              <a:ext uri="{FF2B5EF4-FFF2-40B4-BE49-F238E27FC236}">
                <a16:creationId xmlns:a16="http://schemas.microsoft.com/office/drawing/2014/main" id="{829A1E2C-5AC8-40FC-99E9-832069D39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97013"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itle 1">
            <a:extLst>
              <a:ext uri="{FF2B5EF4-FFF2-40B4-BE49-F238E27FC236}">
                <a16:creationId xmlns:a16="http://schemas.microsoft.com/office/drawing/2014/main" id="{1B6C390B-E68B-066E-8F30-0BAC27BC1FA1}"/>
              </a:ext>
            </a:extLst>
          </p:cNvPr>
          <p:cNvSpPr>
            <a:spLocks noGrp="1"/>
          </p:cNvSpPr>
          <p:nvPr>
            <p:ph type="title"/>
          </p:nvPr>
        </p:nvSpPr>
        <p:spPr>
          <a:xfrm>
            <a:off x="8046720" y="1045597"/>
            <a:ext cx="3633746" cy="1588422"/>
          </a:xfrm>
        </p:spPr>
        <p:txBody>
          <a:bodyPr anchor="b">
            <a:normAutofit/>
          </a:bodyPr>
          <a:lstStyle/>
          <a:p>
            <a:r>
              <a:rPr lang="en-US" sz="3600"/>
              <a:t>Case Scenario</a:t>
            </a:r>
          </a:p>
        </p:txBody>
      </p:sp>
      <p:sp>
        <p:nvSpPr>
          <p:cNvPr id="3" name="Content Placeholder 2">
            <a:extLst>
              <a:ext uri="{FF2B5EF4-FFF2-40B4-BE49-F238E27FC236}">
                <a16:creationId xmlns:a16="http://schemas.microsoft.com/office/drawing/2014/main" id="{904F9AA2-6B7D-D661-1B77-94313D97C3C4}"/>
              </a:ext>
            </a:extLst>
          </p:cNvPr>
          <p:cNvSpPr>
            <a:spLocks noGrp="1"/>
          </p:cNvSpPr>
          <p:nvPr>
            <p:ph idx="1"/>
          </p:nvPr>
        </p:nvSpPr>
        <p:spPr>
          <a:xfrm>
            <a:off x="7324437" y="2722729"/>
            <a:ext cx="4356030" cy="2700062"/>
          </a:xfrm>
        </p:spPr>
        <p:txBody>
          <a:bodyPr>
            <a:normAutofit/>
          </a:bodyPr>
          <a:lstStyle/>
          <a:p>
            <a:r>
              <a:rPr lang="en-US" sz="2400" dirty="0"/>
              <a:t>What are your considerations?</a:t>
            </a:r>
          </a:p>
          <a:p>
            <a:endParaRPr lang="en-US" sz="2400" dirty="0"/>
          </a:p>
          <a:p>
            <a:r>
              <a:rPr lang="en-US" sz="2400" dirty="0"/>
              <a:t>How many morphine equivalents will he need?</a:t>
            </a:r>
          </a:p>
          <a:p>
            <a:endParaRPr lang="en-US" sz="2000" dirty="0"/>
          </a:p>
        </p:txBody>
      </p:sp>
    </p:spTree>
    <p:extLst>
      <p:ext uri="{BB962C8B-B14F-4D97-AF65-F5344CB8AC3E}">
        <p14:creationId xmlns:p14="http://schemas.microsoft.com/office/powerpoint/2010/main" val="28833845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E9DC1-C665-5E67-B225-FB31D80736BC}"/>
              </a:ext>
            </a:extLst>
          </p:cNvPr>
          <p:cNvSpPr>
            <a:spLocks noGrp="1"/>
          </p:cNvSpPr>
          <p:nvPr>
            <p:ph type="title"/>
          </p:nvPr>
        </p:nvSpPr>
        <p:spPr/>
        <p:txBody>
          <a:bodyPr/>
          <a:lstStyle/>
          <a:p>
            <a:r>
              <a:rPr lang="en-US" dirty="0"/>
              <a:t>Fentanyl Vs Heroin</a:t>
            </a:r>
          </a:p>
        </p:txBody>
      </p:sp>
      <p:sp>
        <p:nvSpPr>
          <p:cNvPr id="3" name="Content Placeholder 2">
            <a:extLst>
              <a:ext uri="{FF2B5EF4-FFF2-40B4-BE49-F238E27FC236}">
                <a16:creationId xmlns:a16="http://schemas.microsoft.com/office/drawing/2014/main" id="{8196CF0C-171A-F001-8B84-5A017F51636C}"/>
              </a:ext>
            </a:extLst>
          </p:cNvPr>
          <p:cNvSpPr>
            <a:spLocks noGrp="1"/>
          </p:cNvSpPr>
          <p:nvPr>
            <p:ph idx="1"/>
          </p:nvPr>
        </p:nvSpPr>
        <p:spPr/>
        <p:txBody>
          <a:bodyPr>
            <a:normAutofit/>
          </a:bodyPr>
          <a:lstStyle/>
          <a:p>
            <a:r>
              <a:rPr lang="en-US" dirty="0"/>
              <a:t>Fentanyl is estimated to be about 100 times more potent than morphine and 50 times more potent than heroin as a pain reliever.</a:t>
            </a:r>
          </a:p>
          <a:p>
            <a:endParaRPr lang="en-US" dirty="0"/>
          </a:p>
          <a:p>
            <a:r>
              <a:rPr lang="en-US" dirty="0"/>
              <a:t>Fentanyl is a synthetic opioid, and its intended use is to relieve pain. There are two types:</a:t>
            </a:r>
          </a:p>
          <a:p>
            <a:pPr marL="0" indent="0">
              <a:buNone/>
            </a:pPr>
            <a:r>
              <a:rPr lang="en-US" dirty="0"/>
              <a:t>	-Pharmaceutical fentanyl, which is FDA-approved and often	</a:t>
            </a:r>
          </a:p>
          <a:p>
            <a:pPr marL="0" indent="0">
              <a:buNone/>
            </a:pPr>
            <a:r>
              <a:rPr lang="en-US" dirty="0"/>
              <a:t>	 prescribed by a clinician to treat severe pain.</a:t>
            </a:r>
          </a:p>
          <a:p>
            <a:pPr marL="0" indent="0">
              <a:buNone/>
            </a:pPr>
            <a:r>
              <a:rPr lang="en-US" dirty="0"/>
              <a:t>	-Illegally made fentanyl, which often takes the form of a fine-</a:t>
            </a:r>
          </a:p>
          <a:p>
            <a:pPr marL="0" indent="0">
              <a:buNone/>
            </a:pPr>
            <a:r>
              <a:rPr lang="en-US" dirty="0"/>
              <a:t>	grain powder.</a:t>
            </a:r>
          </a:p>
        </p:txBody>
      </p:sp>
    </p:spTree>
    <p:extLst>
      <p:ext uri="{BB962C8B-B14F-4D97-AF65-F5344CB8AC3E}">
        <p14:creationId xmlns:p14="http://schemas.microsoft.com/office/powerpoint/2010/main" val="26135096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Color Cover">
            <a:extLst>
              <a:ext uri="{FF2B5EF4-FFF2-40B4-BE49-F238E27FC236}">
                <a16:creationId xmlns:a16="http://schemas.microsoft.com/office/drawing/2014/main" id="{815925C2-A704-4D47-B1C1-3FCA52512E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lor Cover">
            <a:extLst>
              <a:ext uri="{FF2B5EF4-FFF2-40B4-BE49-F238E27FC236}">
                <a16:creationId xmlns:a16="http://schemas.microsoft.com/office/drawing/2014/main" id="{01D4315C-C23C-4FD3-98DF-08C29E229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5E6B47BC-43FD-4C91-8BFF-B41B99A8A39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6064235" cy="6858000"/>
            <a:chOff x="651279" y="598259"/>
            <a:chExt cx="10889442" cy="5680742"/>
          </a:xfrm>
        </p:grpSpPr>
        <p:sp>
          <p:nvSpPr>
            <p:cNvPr id="13" name="Color">
              <a:extLst>
                <a:ext uri="{FF2B5EF4-FFF2-40B4-BE49-F238E27FC236}">
                  <a16:creationId xmlns:a16="http://schemas.microsoft.com/office/drawing/2014/main" id="{13038185-AC3C-4595-945F-25311424C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Color">
              <a:extLst>
                <a:ext uri="{FF2B5EF4-FFF2-40B4-BE49-F238E27FC236}">
                  <a16:creationId xmlns:a16="http://schemas.microsoft.com/office/drawing/2014/main" id="{75D51AA0-C095-4650-A361-B294320BF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 name="Group 15">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7" name="Freeform: Shape 16">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p:cNvSpPr>
            <a:spLocks noGrp="1"/>
          </p:cNvSpPr>
          <p:nvPr>
            <p:ph type="title"/>
          </p:nvPr>
        </p:nvSpPr>
        <p:spPr>
          <a:xfrm>
            <a:off x="786385" y="841248"/>
            <a:ext cx="5129600" cy="5340097"/>
          </a:xfrm>
        </p:spPr>
        <p:txBody>
          <a:bodyPr anchor="ctr">
            <a:normAutofit/>
          </a:bodyPr>
          <a:lstStyle/>
          <a:p>
            <a:r>
              <a:rPr lang="en-US" sz="4800" dirty="0">
                <a:solidFill>
                  <a:schemeClr val="bg1"/>
                </a:solidFill>
              </a:rPr>
              <a:t>Street Heroin/Fentanyl to Morphine Equivalents</a:t>
            </a:r>
          </a:p>
        </p:txBody>
      </p:sp>
      <p:sp>
        <p:nvSpPr>
          <p:cNvPr id="3" name="Content Placeholder 2"/>
          <p:cNvSpPr>
            <a:spLocks noGrp="1"/>
          </p:cNvSpPr>
          <p:nvPr>
            <p:ph idx="1"/>
          </p:nvPr>
        </p:nvSpPr>
        <p:spPr>
          <a:xfrm>
            <a:off x="6464410" y="304801"/>
            <a:ext cx="5367372" cy="5876544"/>
          </a:xfrm>
        </p:spPr>
        <p:txBody>
          <a:bodyPr anchor="ctr">
            <a:noAutofit/>
          </a:bodyPr>
          <a:lstStyle/>
          <a:p>
            <a:r>
              <a:rPr lang="en-US" sz="2400" dirty="0">
                <a:solidFill>
                  <a:schemeClr val="tx2"/>
                </a:solidFill>
              </a:rPr>
              <a:t>In 2000, 5 mg of parenteral heroin was approximately equivalent to 20 mg of oral methadone</a:t>
            </a:r>
          </a:p>
          <a:p>
            <a:endParaRPr lang="en-US" sz="2400" dirty="0">
              <a:solidFill>
                <a:schemeClr val="tx2"/>
              </a:solidFill>
            </a:endParaRPr>
          </a:p>
          <a:p>
            <a:r>
              <a:rPr lang="en-US" sz="2400" dirty="0">
                <a:solidFill>
                  <a:schemeClr val="tx2"/>
                </a:solidFill>
              </a:rPr>
              <a:t>In 2021, this cannot be accurately estimated because street drugs vary in purity, though 1 g of street heroin is roughly equivalent to 50–80 mg oral methadone</a:t>
            </a:r>
          </a:p>
          <a:p>
            <a:endParaRPr lang="en-US" sz="2400" dirty="0">
              <a:solidFill>
                <a:schemeClr val="tx2"/>
              </a:solidFill>
            </a:endParaRPr>
          </a:p>
          <a:p>
            <a:r>
              <a:rPr lang="en-US" sz="2400" dirty="0">
                <a:solidFill>
                  <a:schemeClr val="tx2"/>
                </a:solidFill>
              </a:rPr>
              <a:t>We try to think about heroin/fentanyl in terms of methadone doses to approach pain requirements</a:t>
            </a:r>
          </a:p>
          <a:p>
            <a:endParaRPr lang="en-US" sz="2400" dirty="0">
              <a:solidFill>
                <a:schemeClr val="tx2"/>
              </a:solidFill>
            </a:endParaRPr>
          </a:p>
        </p:txBody>
      </p:sp>
    </p:spTree>
    <p:extLst>
      <p:ext uri="{BB962C8B-B14F-4D97-AF65-F5344CB8AC3E}">
        <p14:creationId xmlns:p14="http://schemas.microsoft.com/office/powerpoint/2010/main" val="1793286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603366" y="98814"/>
            <a:ext cx="8697920" cy="6618510"/>
          </a:xfrm>
          <a:prstGeom prst="rect">
            <a:avLst/>
          </a:prstGeom>
        </p:spPr>
      </p:pic>
    </p:spTree>
    <p:extLst>
      <p:ext uri="{BB962C8B-B14F-4D97-AF65-F5344CB8AC3E}">
        <p14:creationId xmlns:p14="http://schemas.microsoft.com/office/powerpoint/2010/main" val="31893665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B7169B8-2507-43F4-A148-FA791CD9C6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199" y="381934"/>
            <a:ext cx="5257801" cy="5181523"/>
          </a:xfrm>
        </p:spPr>
        <p:txBody>
          <a:bodyPr anchor="b">
            <a:normAutofit/>
          </a:bodyPr>
          <a:lstStyle/>
          <a:p>
            <a:r>
              <a:rPr lang="en-US" sz="8000"/>
              <a:t>Case Scenario </a:t>
            </a:r>
          </a:p>
        </p:txBody>
      </p:sp>
      <p:cxnSp>
        <p:nvCxnSpPr>
          <p:cNvPr id="10" name="Straight Connector 9">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3622" y="373056"/>
            <a:ext cx="0" cy="6476066"/>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2814" y="74031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1594" y="969611"/>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16"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07274" y="1484755"/>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a:p>
        </p:txBody>
      </p:sp>
      <p:sp>
        <p:nvSpPr>
          <p:cNvPr id="3" name="Content Placeholder 2"/>
          <p:cNvSpPr>
            <a:spLocks noGrp="1"/>
          </p:cNvSpPr>
          <p:nvPr>
            <p:ph idx="1"/>
          </p:nvPr>
        </p:nvSpPr>
        <p:spPr>
          <a:xfrm>
            <a:off x="6310576" y="698643"/>
            <a:ext cx="5043224" cy="5694146"/>
          </a:xfrm>
        </p:spPr>
        <p:txBody>
          <a:bodyPr anchor="b">
            <a:noAutofit/>
          </a:bodyPr>
          <a:lstStyle/>
          <a:p>
            <a:r>
              <a:rPr lang="en-US" sz="2400" dirty="0">
                <a:solidFill>
                  <a:schemeClr val="tx1">
                    <a:alpha val="80000"/>
                  </a:schemeClr>
                </a:solidFill>
              </a:rPr>
              <a:t>I gram of heroin -&gt; 60 methadone</a:t>
            </a:r>
          </a:p>
          <a:p>
            <a:r>
              <a:rPr lang="en-US" sz="2400" dirty="0">
                <a:solidFill>
                  <a:schemeClr val="tx1">
                    <a:alpha val="80000"/>
                  </a:schemeClr>
                </a:solidFill>
              </a:rPr>
              <a:t>2 grams of heroin -&gt; 120 methadone</a:t>
            </a:r>
          </a:p>
          <a:p>
            <a:endParaRPr lang="en-US" sz="2400" dirty="0">
              <a:solidFill>
                <a:schemeClr val="tx1">
                  <a:alpha val="80000"/>
                </a:schemeClr>
              </a:solidFill>
            </a:endParaRPr>
          </a:p>
          <a:p>
            <a:r>
              <a:rPr lang="en-US" sz="2400" dirty="0">
                <a:solidFill>
                  <a:schemeClr val="tx1">
                    <a:alpha val="80000"/>
                  </a:schemeClr>
                </a:solidFill>
              </a:rPr>
              <a:t>Methadone to Morphine Equivalents</a:t>
            </a:r>
          </a:p>
          <a:p>
            <a:r>
              <a:rPr lang="en-US" sz="2400" dirty="0">
                <a:solidFill>
                  <a:schemeClr val="tx1">
                    <a:alpha val="80000"/>
                  </a:schemeClr>
                </a:solidFill>
              </a:rPr>
              <a:t>(120 *10/12) </a:t>
            </a:r>
            <a:r>
              <a:rPr lang="en-US" sz="2400" dirty="0">
                <a:solidFill>
                  <a:schemeClr val="tx1">
                    <a:alpha val="80000"/>
                  </a:schemeClr>
                </a:solidFill>
                <a:sym typeface="Wingdings" panose="05000000000000000000" pitchFamily="2" charset="2"/>
              </a:rPr>
              <a:t> 1200/1440</a:t>
            </a:r>
            <a:endParaRPr lang="en-US" sz="2400" dirty="0">
              <a:solidFill>
                <a:schemeClr val="tx1">
                  <a:alpha val="80000"/>
                </a:schemeClr>
              </a:solidFill>
            </a:endParaRPr>
          </a:p>
          <a:p>
            <a:endParaRPr lang="en-US" sz="2400" dirty="0">
              <a:solidFill>
                <a:schemeClr val="tx1">
                  <a:alpha val="80000"/>
                </a:schemeClr>
              </a:solidFill>
            </a:endParaRPr>
          </a:p>
          <a:p>
            <a:pPr marL="0" indent="0">
              <a:buNone/>
            </a:pPr>
            <a:endParaRPr lang="en-US" sz="2400" dirty="0">
              <a:solidFill>
                <a:schemeClr val="tx1">
                  <a:alpha val="80000"/>
                </a:schemeClr>
              </a:solidFill>
            </a:endParaRPr>
          </a:p>
          <a:p>
            <a:endParaRPr lang="en-US" sz="2400" dirty="0">
              <a:solidFill>
                <a:schemeClr val="tx1">
                  <a:alpha val="80000"/>
                </a:schemeClr>
              </a:solidFill>
            </a:endParaRPr>
          </a:p>
        </p:txBody>
      </p:sp>
    </p:spTree>
    <p:extLst>
      <p:ext uri="{BB962C8B-B14F-4D97-AF65-F5344CB8AC3E}">
        <p14:creationId xmlns:p14="http://schemas.microsoft.com/office/powerpoint/2010/main" val="29621408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C8908E2-EE49-44D2-9428-A28D2312A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5" name="Group 14">
            <a:extLst>
              <a:ext uri="{FF2B5EF4-FFF2-40B4-BE49-F238E27FC236}">
                <a16:creationId xmlns:a16="http://schemas.microsoft.com/office/drawing/2014/main" id="{05314994-6337-4875-8CF5-652CAFE8342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
            <a:ext cx="12191999" cy="4267200"/>
            <a:chOff x="7467600" y="0"/>
            <a:chExt cx="4724400" cy="6858000"/>
          </a:xfrm>
        </p:grpSpPr>
        <p:sp>
          <p:nvSpPr>
            <p:cNvPr id="16" name="Rectangle 15">
              <a:extLst>
                <a:ext uri="{FF2B5EF4-FFF2-40B4-BE49-F238E27FC236}">
                  <a16:creationId xmlns:a16="http://schemas.microsoft.com/office/drawing/2014/main" id="{B3A2D4D6-D501-439A-9FC6-397879C465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5CD20BAA-1998-4EBB-AD61-13A92072EC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9" name="Freeform: Shape 18">
            <a:extLst>
              <a:ext uri="{FF2B5EF4-FFF2-40B4-BE49-F238E27FC236}">
                <a16:creationId xmlns:a16="http://schemas.microsoft.com/office/drawing/2014/main" id="{7449A6C7-D15F-4AA5-BFA5-71A404B47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267200"/>
          </a:xfrm>
          <a:custGeom>
            <a:avLst/>
            <a:gdLst>
              <a:gd name="connsiteX0" fmla="*/ 2537169 w 12192000"/>
              <a:gd name="connsiteY0" fmla="*/ 4125568 h 4267200"/>
              <a:gd name="connsiteX1" fmla="*/ 3246267 w 12192000"/>
              <a:gd name="connsiteY1" fmla="*/ 4262961 h 4267200"/>
              <a:gd name="connsiteX2" fmla="*/ 3253970 w 12192000"/>
              <a:gd name="connsiteY2" fmla="*/ 4267200 h 4267200"/>
              <a:gd name="connsiteX3" fmla="*/ 3071791 w 12192000"/>
              <a:gd name="connsiteY3" fmla="*/ 4267200 h 4267200"/>
              <a:gd name="connsiteX4" fmla="*/ 2975095 w 12192000"/>
              <a:gd name="connsiteY4" fmla="*/ 4243356 h 4267200"/>
              <a:gd name="connsiteX5" fmla="*/ 2626982 w 12192000"/>
              <a:gd name="connsiteY5" fmla="*/ 4206450 h 4267200"/>
              <a:gd name="connsiteX6" fmla="*/ 2490617 w 12192000"/>
              <a:gd name="connsiteY6" fmla="*/ 4206951 h 4267200"/>
              <a:gd name="connsiteX7" fmla="*/ 2819869 w 12192000"/>
              <a:gd name="connsiteY7" fmla="*/ 4252936 h 4267200"/>
              <a:gd name="connsiteX8" fmla="*/ 2900997 w 12192000"/>
              <a:gd name="connsiteY8" fmla="*/ 4267200 h 4267200"/>
              <a:gd name="connsiteX9" fmla="*/ 2705858 w 12192000"/>
              <a:gd name="connsiteY9" fmla="*/ 4267200 h 4267200"/>
              <a:gd name="connsiteX10" fmla="*/ 2561467 w 12192000"/>
              <a:gd name="connsiteY10" fmla="*/ 4246270 h 4267200"/>
              <a:gd name="connsiteX11" fmla="*/ 2305292 w 12192000"/>
              <a:gd name="connsiteY11" fmla="*/ 4219492 h 4267200"/>
              <a:gd name="connsiteX12" fmla="*/ 2409349 w 12192000"/>
              <a:gd name="connsiteY12" fmla="*/ 4267200 h 4267200"/>
              <a:gd name="connsiteX13" fmla="*/ 2266705 w 12192000"/>
              <a:gd name="connsiteY13" fmla="*/ 4267200 h 4267200"/>
              <a:gd name="connsiteX14" fmla="*/ 2183576 w 12192000"/>
              <a:gd name="connsiteY14" fmla="*/ 4227150 h 4267200"/>
              <a:gd name="connsiteX15" fmla="*/ 2151029 w 12192000"/>
              <a:gd name="connsiteY15" fmla="*/ 4146947 h 4267200"/>
              <a:gd name="connsiteX16" fmla="*/ 2537169 w 12192000"/>
              <a:gd name="connsiteY16" fmla="*/ 4125568 h 4267200"/>
              <a:gd name="connsiteX17" fmla="*/ 9258094 w 12192000"/>
              <a:gd name="connsiteY17" fmla="*/ 3958602 h 4267200"/>
              <a:gd name="connsiteX18" fmla="*/ 8526712 w 12192000"/>
              <a:gd name="connsiteY18" fmla="*/ 4119804 h 4267200"/>
              <a:gd name="connsiteX19" fmla="*/ 9258094 w 12192000"/>
              <a:gd name="connsiteY19" fmla="*/ 3958602 h 4267200"/>
              <a:gd name="connsiteX20" fmla="*/ 9168987 w 12192000"/>
              <a:gd name="connsiteY20" fmla="*/ 3919232 h 4267200"/>
              <a:gd name="connsiteX21" fmla="*/ 8603910 w 12192000"/>
              <a:gd name="connsiteY21" fmla="*/ 4068895 h 4267200"/>
              <a:gd name="connsiteX22" fmla="*/ 9252382 w 12192000"/>
              <a:gd name="connsiteY22" fmla="*/ 3927759 h 4267200"/>
              <a:gd name="connsiteX23" fmla="*/ 9168987 w 12192000"/>
              <a:gd name="connsiteY23" fmla="*/ 3919232 h 4267200"/>
              <a:gd name="connsiteX24" fmla="*/ 1635889 w 12192000"/>
              <a:gd name="connsiteY24" fmla="*/ 3709494 h 4267200"/>
              <a:gd name="connsiteX25" fmla="*/ 1634800 w 12192000"/>
              <a:gd name="connsiteY25" fmla="*/ 3731111 h 4267200"/>
              <a:gd name="connsiteX26" fmla="*/ 1635889 w 12192000"/>
              <a:gd name="connsiteY26" fmla="*/ 3709494 h 4267200"/>
              <a:gd name="connsiteX27" fmla="*/ 3174829 w 12192000"/>
              <a:gd name="connsiteY27" fmla="*/ 3620110 h 4267200"/>
              <a:gd name="connsiteX28" fmla="*/ 3189263 w 12192000"/>
              <a:gd name="connsiteY28" fmla="*/ 3625726 h 4267200"/>
              <a:gd name="connsiteX29" fmla="*/ 3560912 w 12192000"/>
              <a:gd name="connsiteY29" fmla="*/ 4079863 h 4267200"/>
              <a:gd name="connsiteX30" fmla="*/ 3611854 w 12192000"/>
              <a:gd name="connsiteY30" fmla="*/ 4188366 h 4267200"/>
              <a:gd name="connsiteX31" fmla="*/ 3631583 w 12192000"/>
              <a:gd name="connsiteY31" fmla="*/ 4267200 h 4267200"/>
              <a:gd name="connsiteX32" fmla="*/ 3575699 w 12192000"/>
              <a:gd name="connsiteY32" fmla="*/ 4267200 h 4267200"/>
              <a:gd name="connsiteX33" fmla="*/ 3575567 w 12192000"/>
              <a:gd name="connsiteY33" fmla="*/ 4263588 h 4267200"/>
              <a:gd name="connsiteX34" fmla="*/ 3467355 w 12192000"/>
              <a:gd name="connsiteY34" fmla="*/ 3988130 h 4267200"/>
              <a:gd name="connsiteX35" fmla="*/ 3310753 w 12192000"/>
              <a:gd name="connsiteY35" fmla="*/ 3787140 h 4267200"/>
              <a:gd name="connsiteX36" fmla="*/ 3291335 w 12192000"/>
              <a:gd name="connsiteY36" fmla="*/ 3767420 h 4267200"/>
              <a:gd name="connsiteX37" fmla="*/ 3390805 w 12192000"/>
              <a:gd name="connsiteY37" fmla="*/ 3937163 h 4267200"/>
              <a:gd name="connsiteX38" fmla="*/ 3545740 w 12192000"/>
              <a:gd name="connsiteY38" fmla="*/ 4251102 h 4267200"/>
              <a:gd name="connsiteX39" fmla="*/ 3550709 w 12192000"/>
              <a:gd name="connsiteY39" fmla="*/ 4267200 h 4267200"/>
              <a:gd name="connsiteX40" fmla="*/ 3513586 w 12192000"/>
              <a:gd name="connsiteY40" fmla="*/ 4267200 h 4267200"/>
              <a:gd name="connsiteX41" fmla="*/ 3470728 w 12192000"/>
              <a:gd name="connsiteY41" fmla="*/ 4152456 h 4267200"/>
              <a:gd name="connsiteX42" fmla="*/ 3364433 w 12192000"/>
              <a:gd name="connsiteY42" fmla="*/ 3953121 h 4267200"/>
              <a:gd name="connsiteX43" fmla="*/ 3316479 w 12192000"/>
              <a:gd name="connsiteY43" fmla="*/ 3872136 h 4267200"/>
              <a:gd name="connsiteX44" fmla="*/ 3504482 w 12192000"/>
              <a:gd name="connsiteY44" fmla="*/ 4267200 h 4267200"/>
              <a:gd name="connsiteX45" fmla="*/ 3467547 w 12192000"/>
              <a:gd name="connsiteY45" fmla="*/ 4267200 h 4267200"/>
              <a:gd name="connsiteX46" fmla="*/ 3177952 w 12192000"/>
              <a:gd name="connsiteY46" fmla="*/ 3657386 h 4267200"/>
              <a:gd name="connsiteX47" fmla="*/ 3174829 w 12192000"/>
              <a:gd name="connsiteY47" fmla="*/ 3620110 h 4267200"/>
              <a:gd name="connsiteX48" fmla="*/ 11279315 w 12192000"/>
              <a:gd name="connsiteY48" fmla="*/ 3618448 h 4267200"/>
              <a:gd name="connsiteX49" fmla="*/ 11317765 w 12192000"/>
              <a:gd name="connsiteY49" fmla="*/ 3638405 h 4267200"/>
              <a:gd name="connsiteX50" fmla="*/ 11304886 w 12192000"/>
              <a:gd name="connsiteY50" fmla="*/ 4200582 h 4267200"/>
              <a:gd name="connsiteX51" fmla="*/ 11298904 w 12192000"/>
              <a:gd name="connsiteY51" fmla="*/ 4267200 h 4267200"/>
              <a:gd name="connsiteX52" fmla="*/ 11213088 w 12192000"/>
              <a:gd name="connsiteY52" fmla="*/ 4267200 h 4267200"/>
              <a:gd name="connsiteX53" fmla="*/ 11219157 w 12192000"/>
              <a:gd name="connsiteY53" fmla="*/ 4210725 h 4267200"/>
              <a:gd name="connsiteX54" fmla="*/ 11225213 w 12192000"/>
              <a:gd name="connsiteY54" fmla="*/ 3936722 h 4267200"/>
              <a:gd name="connsiteX55" fmla="*/ 11182914 w 12192000"/>
              <a:gd name="connsiteY55" fmla="*/ 4196771 h 4267200"/>
              <a:gd name="connsiteX56" fmla="*/ 11172266 w 12192000"/>
              <a:gd name="connsiteY56" fmla="*/ 4267200 h 4267200"/>
              <a:gd name="connsiteX57" fmla="*/ 11140975 w 12192000"/>
              <a:gd name="connsiteY57" fmla="*/ 4267200 h 4267200"/>
              <a:gd name="connsiteX58" fmla="*/ 11152239 w 12192000"/>
              <a:gd name="connsiteY58" fmla="*/ 4192628 h 4267200"/>
              <a:gd name="connsiteX59" fmla="*/ 11201005 w 12192000"/>
              <a:gd name="connsiteY59" fmla="*/ 3900089 h 4267200"/>
              <a:gd name="connsiteX60" fmla="*/ 11105754 w 12192000"/>
              <a:gd name="connsiteY60" fmla="*/ 4139192 h 4267200"/>
              <a:gd name="connsiteX61" fmla="*/ 11065821 w 12192000"/>
              <a:gd name="connsiteY61" fmla="*/ 4267200 h 4267200"/>
              <a:gd name="connsiteX62" fmla="*/ 10978133 w 12192000"/>
              <a:gd name="connsiteY62" fmla="*/ 4267200 h 4267200"/>
              <a:gd name="connsiteX63" fmla="*/ 11088889 w 12192000"/>
              <a:gd name="connsiteY63" fmla="*/ 3963916 h 4267200"/>
              <a:gd name="connsiteX64" fmla="*/ 11231212 w 12192000"/>
              <a:gd name="connsiteY64" fmla="*/ 3645474 h 4267200"/>
              <a:gd name="connsiteX65" fmla="*/ 11279315 w 12192000"/>
              <a:gd name="connsiteY65" fmla="*/ 3618448 h 4267200"/>
              <a:gd name="connsiteX66" fmla="*/ 10296877 w 12192000"/>
              <a:gd name="connsiteY66" fmla="*/ 3526602 h 4267200"/>
              <a:gd name="connsiteX67" fmla="*/ 10314210 w 12192000"/>
              <a:gd name="connsiteY67" fmla="*/ 3538353 h 4267200"/>
              <a:gd name="connsiteX68" fmla="*/ 10450858 w 12192000"/>
              <a:gd name="connsiteY68" fmla="*/ 3902477 h 4267200"/>
              <a:gd name="connsiteX69" fmla="*/ 10572255 w 12192000"/>
              <a:gd name="connsiteY69" fmla="*/ 4267200 h 4267200"/>
              <a:gd name="connsiteX70" fmla="*/ 10477642 w 12192000"/>
              <a:gd name="connsiteY70" fmla="*/ 4267200 h 4267200"/>
              <a:gd name="connsiteX71" fmla="*/ 10436479 w 12192000"/>
              <a:gd name="connsiteY71" fmla="*/ 4144570 h 4267200"/>
              <a:gd name="connsiteX72" fmla="*/ 10277529 w 12192000"/>
              <a:gd name="connsiteY72" fmla="*/ 3701307 h 4267200"/>
              <a:gd name="connsiteX73" fmla="*/ 10276797 w 12192000"/>
              <a:gd name="connsiteY73" fmla="*/ 3708672 h 4267200"/>
              <a:gd name="connsiteX74" fmla="*/ 10385906 w 12192000"/>
              <a:gd name="connsiteY74" fmla="*/ 4147031 h 4267200"/>
              <a:gd name="connsiteX75" fmla="*/ 10431445 w 12192000"/>
              <a:gd name="connsiteY75" fmla="*/ 4267200 h 4267200"/>
              <a:gd name="connsiteX76" fmla="*/ 10398237 w 12192000"/>
              <a:gd name="connsiteY76" fmla="*/ 4267200 h 4267200"/>
              <a:gd name="connsiteX77" fmla="*/ 10356661 w 12192000"/>
              <a:gd name="connsiteY77" fmla="*/ 4157302 h 4267200"/>
              <a:gd name="connsiteX78" fmla="*/ 10268559 w 12192000"/>
              <a:gd name="connsiteY78" fmla="*/ 3871054 h 4267200"/>
              <a:gd name="connsiteX79" fmla="*/ 10340065 w 12192000"/>
              <a:gd name="connsiteY79" fmla="*/ 4201637 h 4267200"/>
              <a:gd name="connsiteX80" fmla="*/ 10368861 w 12192000"/>
              <a:gd name="connsiteY80" fmla="*/ 4267200 h 4267200"/>
              <a:gd name="connsiteX81" fmla="*/ 10267862 w 12192000"/>
              <a:gd name="connsiteY81" fmla="*/ 4267200 h 4267200"/>
              <a:gd name="connsiteX82" fmla="*/ 10236210 w 12192000"/>
              <a:gd name="connsiteY82" fmla="*/ 4185635 h 4267200"/>
              <a:gd name="connsiteX83" fmla="*/ 10225980 w 12192000"/>
              <a:gd name="connsiteY83" fmla="*/ 3561061 h 4267200"/>
              <a:gd name="connsiteX84" fmla="*/ 10296877 w 12192000"/>
              <a:gd name="connsiteY84" fmla="*/ 3526602 h 4267200"/>
              <a:gd name="connsiteX85" fmla="*/ 3429186 w 12192000"/>
              <a:gd name="connsiteY85" fmla="*/ 3458784 h 4267200"/>
              <a:gd name="connsiteX86" fmla="*/ 3446761 w 12192000"/>
              <a:gd name="connsiteY86" fmla="*/ 3461278 h 4267200"/>
              <a:gd name="connsiteX87" fmla="*/ 4419733 w 12192000"/>
              <a:gd name="connsiteY87" fmla="*/ 3963555 h 4267200"/>
              <a:gd name="connsiteX88" fmla="*/ 4659448 w 12192000"/>
              <a:gd name="connsiteY88" fmla="*/ 4172746 h 4267200"/>
              <a:gd name="connsiteX89" fmla="*/ 4719140 w 12192000"/>
              <a:gd name="connsiteY89" fmla="*/ 4267200 h 4267200"/>
              <a:gd name="connsiteX90" fmla="*/ 4641222 w 12192000"/>
              <a:gd name="connsiteY90" fmla="*/ 4267200 h 4267200"/>
              <a:gd name="connsiteX91" fmla="*/ 4599968 w 12192000"/>
              <a:gd name="connsiteY91" fmla="*/ 4207074 h 4267200"/>
              <a:gd name="connsiteX92" fmla="*/ 4136093 w 12192000"/>
              <a:gd name="connsiteY92" fmla="*/ 3858466 h 4267200"/>
              <a:gd name="connsiteX93" fmla="*/ 3670252 w 12192000"/>
              <a:gd name="connsiteY93" fmla="*/ 3622798 h 4267200"/>
              <a:gd name="connsiteX94" fmla="*/ 3817258 w 12192000"/>
              <a:gd name="connsiteY94" fmla="*/ 3723577 h 4267200"/>
              <a:gd name="connsiteX95" fmla="*/ 4000461 w 12192000"/>
              <a:gd name="connsiteY95" fmla="*/ 3855966 h 4267200"/>
              <a:gd name="connsiteX96" fmla="*/ 4088180 w 12192000"/>
              <a:gd name="connsiteY96" fmla="*/ 3929774 h 4267200"/>
              <a:gd name="connsiteX97" fmla="*/ 4184555 w 12192000"/>
              <a:gd name="connsiteY97" fmla="*/ 4010683 h 4267200"/>
              <a:gd name="connsiteX98" fmla="*/ 4399563 w 12192000"/>
              <a:gd name="connsiteY98" fmla="*/ 4158106 h 4267200"/>
              <a:gd name="connsiteX99" fmla="*/ 4546299 w 12192000"/>
              <a:gd name="connsiteY99" fmla="*/ 4254934 h 4267200"/>
              <a:gd name="connsiteX100" fmla="*/ 4561743 w 12192000"/>
              <a:gd name="connsiteY100" fmla="*/ 4267200 h 4267200"/>
              <a:gd name="connsiteX101" fmla="*/ 4509274 w 12192000"/>
              <a:gd name="connsiteY101" fmla="*/ 4267200 h 4267200"/>
              <a:gd name="connsiteX102" fmla="*/ 4383389 w 12192000"/>
              <a:gd name="connsiteY102" fmla="*/ 4184369 h 4267200"/>
              <a:gd name="connsiteX103" fmla="*/ 4165508 w 12192000"/>
              <a:gd name="connsiteY103" fmla="*/ 4035196 h 4267200"/>
              <a:gd name="connsiteX104" fmla="*/ 4068162 w 12192000"/>
              <a:gd name="connsiteY104" fmla="*/ 3953394 h 4267200"/>
              <a:gd name="connsiteX105" fmla="*/ 3981416 w 12192000"/>
              <a:gd name="connsiteY105" fmla="*/ 3880482 h 4267200"/>
              <a:gd name="connsiteX106" fmla="*/ 3800147 w 12192000"/>
              <a:gd name="connsiteY106" fmla="*/ 3749872 h 4267200"/>
              <a:gd name="connsiteX107" fmla="*/ 3655073 w 12192000"/>
              <a:gd name="connsiteY107" fmla="*/ 3650884 h 4267200"/>
              <a:gd name="connsiteX108" fmla="*/ 3989938 w 12192000"/>
              <a:gd name="connsiteY108" fmla="*/ 3991685 h 4267200"/>
              <a:gd name="connsiteX109" fmla="*/ 4393907 w 12192000"/>
              <a:gd name="connsiteY109" fmla="*/ 4261258 h 4267200"/>
              <a:gd name="connsiteX110" fmla="*/ 4408201 w 12192000"/>
              <a:gd name="connsiteY110" fmla="*/ 4267200 h 4267200"/>
              <a:gd name="connsiteX111" fmla="*/ 4250346 w 12192000"/>
              <a:gd name="connsiteY111" fmla="*/ 4267200 h 4267200"/>
              <a:gd name="connsiteX112" fmla="*/ 4245269 w 12192000"/>
              <a:gd name="connsiteY112" fmla="*/ 4265040 h 4267200"/>
              <a:gd name="connsiteX113" fmla="*/ 4036318 w 12192000"/>
              <a:gd name="connsiteY113" fmla="*/ 4147013 h 4267200"/>
              <a:gd name="connsiteX114" fmla="*/ 3432098 w 12192000"/>
              <a:gd name="connsiteY114" fmla="*/ 3537312 h 4267200"/>
              <a:gd name="connsiteX115" fmla="*/ 3429186 w 12192000"/>
              <a:gd name="connsiteY115" fmla="*/ 3458784 h 4267200"/>
              <a:gd name="connsiteX116" fmla="*/ 9334796 w 12192000"/>
              <a:gd name="connsiteY116" fmla="*/ 3456584 h 4267200"/>
              <a:gd name="connsiteX117" fmla="*/ 9651570 w 12192000"/>
              <a:gd name="connsiteY117" fmla="*/ 3826505 h 4267200"/>
              <a:gd name="connsiteX118" fmla="*/ 9334796 w 12192000"/>
              <a:gd name="connsiteY118" fmla="*/ 3456584 h 4267200"/>
              <a:gd name="connsiteX119" fmla="*/ 4440129 w 12192000"/>
              <a:gd name="connsiteY119" fmla="*/ 3448571 h 4267200"/>
              <a:gd name="connsiteX120" fmla="*/ 4856525 w 12192000"/>
              <a:gd name="connsiteY120" fmla="*/ 3915351 h 4267200"/>
              <a:gd name="connsiteX121" fmla="*/ 5059055 w 12192000"/>
              <a:gd name="connsiteY121" fmla="*/ 4108918 h 4267200"/>
              <a:gd name="connsiteX122" fmla="*/ 5290070 w 12192000"/>
              <a:gd name="connsiteY122" fmla="*/ 4263619 h 4267200"/>
              <a:gd name="connsiteX123" fmla="*/ 4834991 w 12192000"/>
              <a:gd name="connsiteY123" fmla="*/ 3830985 h 4267200"/>
              <a:gd name="connsiteX124" fmla="*/ 4440129 w 12192000"/>
              <a:gd name="connsiteY124" fmla="*/ 3448571 h 4267200"/>
              <a:gd name="connsiteX125" fmla="*/ 5425834 w 12192000"/>
              <a:gd name="connsiteY125" fmla="*/ 3162785 h 4267200"/>
              <a:gd name="connsiteX126" fmla="*/ 5401644 w 12192000"/>
              <a:gd name="connsiteY126" fmla="*/ 3617847 h 4267200"/>
              <a:gd name="connsiteX127" fmla="*/ 5467256 w 12192000"/>
              <a:gd name="connsiteY127" fmla="*/ 4175494 h 4267200"/>
              <a:gd name="connsiteX128" fmla="*/ 5448069 w 12192000"/>
              <a:gd name="connsiteY128" fmla="*/ 3567554 h 4267200"/>
              <a:gd name="connsiteX129" fmla="*/ 1318687 w 12192000"/>
              <a:gd name="connsiteY129" fmla="*/ 3113840 h 4267200"/>
              <a:gd name="connsiteX130" fmla="*/ 1066793 w 12192000"/>
              <a:gd name="connsiteY130" fmla="*/ 3212171 h 4267200"/>
              <a:gd name="connsiteX131" fmla="*/ 993319 w 12192000"/>
              <a:gd name="connsiteY131" fmla="*/ 3247648 h 4267200"/>
              <a:gd name="connsiteX132" fmla="*/ 853081 w 12192000"/>
              <a:gd name="connsiteY132" fmla="*/ 3312410 h 4267200"/>
              <a:gd name="connsiteX133" fmla="*/ 805957 w 12192000"/>
              <a:gd name="connsiteY133" fmla="*/ 3330443 h 4267200"/>
              <a:gd name="connsiteX134" fmla="*/ 1318687 w 12192000"/>
              <a:gd name="connsiteY134" fmla="*/ 3113840 h 4267200"/>
              <a:gd name="connsiteX135" fmla="*/ 5453702 w 12192000"/>
              <a:gd name="connsiteY135" fmla="*/ 3090882 h 4267200"/>
              <a:gd name="connsiteX136" fmla="*/ 5480135 w 12192000"/>
              <a:gd name="connsiteY136" fmla="*/ 3565802 h 4267200"/>
              <a:gd name="connsiteX137" fmla="*/ 5499023 w 12192000"/>
              <a:gd name="connsiteY137" fmla="*/ 4166310 h 4267200"/>
              <a:gd name="connsiteX138" fmla="*/ 5547022 w 12192000"/>
              <a:gd name="connsiteY138" fmla="*/ 3607838 h 4267200"/>
              <a:gd name="connsiteX139" fmla="*/ 5515964 w 12192000"/>
              <a:gd name="connsiteY139" fmla="*/ 3378541 h 4267200"/>
              <a:gd name="connsiteX140" fmla="*/ 5453702 w 12192000"/>
              <a:gd name="connsiteY140" fmla="*/ 3090882 h 4267200"/>
              <a:gd name="connsiteX141" fmla="*/ 9790480 w 12192000"/>
              <a:gd name="connsiteY141" fmla="*/ 3078533 h 4267200"/>
              <a:gd name="connsiteX142" fmla="*/ 9763295 w 12192000"/>
              <a:gd name="connsiteY142" fmla="*/ 3245370 h 4267200"/>
              <a:gd name="connsiteX143" fmla="*/ 9736458 w 12192000"/>
              <a:gd name="connsiteY143" fmla="*/ 3758413 h 4267200"/>
              <a:gd name="connsiteX144" fmla="*/ 9763499 w 12192000"/>
              <a:gd name="connsiteY144" fmla="*/ 3528057 h 4267200"/>
              <a:gd name="connsiteX145" fmla="*/ 9793906 w 12192000"/>
              <a:gd name="connsiteY145" fmla="*/ 3231157 h 4267200"/>
              <a:gd name="connsiteX146" fmla="*/ 9791874 w 12192000"/>
              <a:gd name="connsiteY146" fmla="*/ 3142788 h 4267200"/>
              <a:gd name="connsiteX147" fmla="*/ 9790480 w 12192000"/>
              <a:gd name="connsiteY147" fmla="*/ 3078533 h 4267200"/>
              <a:gd name="connsiteX148" fmla="*/ 1238695 w 12192000"/>
              <a:gd name="connsiteY148" fmla="*/ 3076820 h 4267200"/>
              <a:gd name="connsiteX149" fmla="*/ 716371 w 12192000"/>
              <a:gd name="connsiteY149" fmla="*/ 3293249 h 4267200"/>
              <a:gd name="connsiteX150" fmla="*/ 579522 w 12192000"/>
              <a:gd name="connsiteY150" fmla="*/ 3371759 h 4267200"/>
              <a:gd name="connsiteX151" fmla="*/ 600288 w 12192000"/>
              <a:gd name="connsiteY151" fmla="*/ 3365555 h 4267200"/>
              <a:gd name="connsiteX152" fmla="*/ 840692 w 12192000"/>
              <a:gd name="connsiteY152" fmla="*/ 3284921 h 4267200"/>
              <a:gd name="connsiteX153" fmla="*/ 979248 w 12192000"/>
              <a:gd name="connsiteY153" fmla="*/ 3221003 h 4267200"/>
              <a:gd name="connsiteX154" fmla="*/ 1053282 w 12192000"/>
              <a:gd name="connsiteY154" fmla="*/ 3185247 h 4267200"/>
              <a:gd name="connsiteX155" fmla="*/ 1320603 w 12192000"/>
              <a:gd name="connsiteY155" fmla="*/ 3081281 h 4267200"/>
              <a:gd name="connsiteX156" fmla="*/ 1238695 w 12192000"/>
              <a:gd name="connsiteY156" fmla="*/ 3076820 h 4267200"/>
              <a:gd name="connsiteX157" fmla="*/ 5425627 w 12192000"/>
              <a:gd name="connsiteY157" fmla="*/ 2954192 h 4267200"/>
              <a:gd name="connsiteX158" fmla="*/ 5470770 w 12192000"/>
              <a:gd name="connsiteY158" fmla="*/ 3005435 h 4267200"/>
              <a:gd name="connsiteX159" fmla="*/ 5567647 w 12192000"/>
              <a:gd name="connsiteY159" fmla="*/ 4190286 h 4267200"/>
              <a:gd name="connsiteX160" fmla="*/ 5545854 w 12192000"/>
              <a:gd name="connsiteY160" fmla="*/ 4267200 h 4267200"/>
              <a:gd name="connsiteX161" fmla="*/ 5391871 w 12192000"/>
              <a:gd name="connsiteY161" fmla="*/ 4267200 h 4267200"/>
              <a:gd name="connsiteX162" fmla="*/ 5318171 w 12192000"/>
              <a:gd name="connsiteY162" fmla="*/ 4175818 h 4267200"/>
              <a:gd name="connsiteX163" fmla="*/ 4943646 w 12192000"/>
              <a:gd name="connsiteY163" fmla="*/ 3822916 h 4267200"/>
              <a:gd name="connsiteX164" fmla="*/ 4594837 w 12192000"/>
              <a:gd name="connsiteY164" fmla="*/ 3532274 h 4267200"/>
              <a:gd name="connsiteX165" fmla="*/ 4441737 w 12192000"/>
              <a:gd name="connsiteY165" fmla="*/ 3399734 h 4267200"/>
              <a:gd name="connsiteX166" fmla="*/ 4431236 w 12192000"/>
              <a:gd name="connsiteY166" fmla="*/ 3400954 h 4267200"/>
              <a:gd name="connsiteX167" fmla="*/ 4557150 w 12192000"/>
              <a:gd name="connsiteY167" fmla="*/ 3510023 h 4267200"/>
              <a:gd name="connsiteX168" fmla="*/ 4856936 w 12192000"/>
              <a:gd name="connsiteY168" fmla="*/ 3809146 h 4267200"/>
              <a:gd name="connsiteX169" fmla="*/ 5111996 w 12192000"/>
              <a:gd name="connsiteY169" fmla="*/ 4065759 h 4267200"/>
              <a:gd name="connsiteX170" fmla="*/ 5246890 w 12192000"/>
              <a:gd name="connsiteY170" fmla="*/ 4187633 h 4267200"/>
              <a:gd name="connsiteX171" fmla="*/ 5347266 w 12192000"/>
              <a:gd name="connsiteY171" fmla="*/ 4267200 h 4267200"/>
              <a:gd name="connsiteX172" fmla="*/ 5164092 w 12192000"/>
              <a:gd name="connsiteY172" fmla="*/ 4267200 h 4267200"/>
              <a:gd name="connsiteX173" fmla="*/ 5108945 w 12192000"/>
              <a:gd name="connsiteY173" fmla="*/ 4232176 h 4267200"/>
              <a:gd name="connsiteX174" fmla="*/ 4294126 w 12192000"/>
              <a:gd name="connsiteY174" fmla="*/ 3303048 h 4267200"/>
              <a:gd name="connsiteX175" fmla="*/ 4305321 w 12192000"/>
              <a:gd name="connsiteY175" fmla="*/ 3256953 h 4267200"/>
              <a:gd name="connsiteX176" fmla="*/ 4949299 w 12192000"/>
              <a:gd name="connsiteY176" fmla="*/ 3766336 h 4267200"/>
              <a:gd name="connsiteX177" fmla="*/ 5291452 w 12192000"/>
              <a:gd name="connsiteY177" fmla="*/ 4076801 h 4267200"/>
              <a:gd name="connsiteX178" fmla="*/ 5434998 w 12192000"/>
              <a:gd name="connsiteY178" fmla="*/ 4254100 h 4267200"/>
              <a:gd name="connsiteX179" fmla="*/ 5351015 w 12192000"/>
              <a:gd name="connsiteY179" fmla="*/ 3760989 h 4267200"/>
              <a:gd name="connsiteX180" fmla="*/ 5413780 w 12192000"/>
              <a:gd name="connsiteY180" fmla="*/ 2966265 h 4267200"/>
              <a:gd name="connsiteX181" fmla="*/ 5425627 w 12192000"/>
              <a:gd name="connsiteY181" fmla="*/ 2954192 h 4267200"/>
              <a:gd name="connsiteX182" fmla="*/ 8380397 w 12192000"/>
              <a:gd name="connsiteY182" fmla="*/ 2896659 h 4267200"/>
              <a:gd name="connsiteX183" fmla="*/ 8634801 w 12192000"/>
              <a:gd name="connsiteY183" fmla="*/ 3304169 h 4267200"/>
              <a:gd name="connsiteX184" fmla="*/ 8971448 w 12192000"/>
              <a:gd name="connsiteY184" fmla="*/ 3675946 h 4267200"/>
              <a:gd name="connsiteX185" fmla="*/ 8820691 w 12192000"/>
              <a:gd name="connsiteY185" fmla="*/ 3486482 h 4267200"/>
              <a:gd name="connsiteX186" fmla="*/ 8807612 w 12192000"/>
              <a:gd name="connsiteY186" fmla="*/ 3467256 h 4267200"/>
              <a:gd name="connsiteX187" fmla="*/ 8556796 w 12192000"/>
              <a:gd name="connsiteY187" fmla="*/ 3116474 h 4267200"/>
              <a:gd name="connsiteX188" fmla="*/ 8427018 w 12192000"/>
              <a:gd name="connsiteY188" fmla="*/ 2948853 h 4267200"/>
              <a:gd name="connsiteX189" fmla="*/ 8380397 w 12192000"/>
              <a:gd name="connsiteY189" fmla="*/ 2896659 h 4267200"/>
              <a:gd name="connsiteX190" fmla="*/ 9831020 w 12192000"/>
              <a:gd name="connsiteY190" fmla="*/ 2871730 h 4267200"/>
              <a:gd name="connsiteX191" fmla="*/ 9827707 w 12192000"/>
              <a:gd name="connsiteY191" fmla="*/ 2915231 h 4267200"/>
              <a:gd name="connsiteX192" fmla="*/ 9820699 w 12192000"/>
              <a:gd name="connsiteY192" fmla="*/ 3051540 h 4267200"/>
              <a:gd name="connsiteX193" fmla="*/ 9822525 w 12192000"/>
              <a:gd name="connsiteY193" fmla="*/ 3140814 h 4267200"/>
              <a:gd name="connsiteX194" fmla="*/ 9824704 w 12192000"/>
              <a:gd name="connsiteY194" fmla="*/ 3230628 h 4267200"/>
              <a:gd name="connsiteX195" fmla="*/ 9793821 w 12192000"/>
              <a:gd name="connsiteY195" fmla="*/ 3531652 h 4267200"/>
              <a:gd name="connsiteX196" fmla="*/ 9767436 w 12192000"/>
              <a:gd name="connsiteY196" fmla="*/ 3750864 h 4267200"/>
              <a:gd name="connsiteX197" fmla="*/ 9814477 w 12192000"/>
              <a:gd name="connsiteY197" fmla="*/ 3662531 h 4267200"/>
              <a:gd name="connsiteX198" fmla="*/ 9831020 w 12192000"/>
              <a:gd name="connsiteY198" fmla="*/ 2871730 h 4267200"/>
              <a:gd name="connsiteX199" fmla="*/ 8380521 w 12192000"/>
              <a:gd name="connsiteY199" fmla="*/ 2850596 h 4267200"/>
              <a:gd name="connsiteX200" fmla="*/ 8451446 w 12192000"/>
              <a:gd name="connsiteY200" fmla="*/ 2928627 h 4267200"/>
              <a:gd name="connsiteX201" fmla="*/ 8582269 w 12192000"/>
              <a:gd name="connsiteY201" fmla="*/ 3097880 h 4267200"/>
              <a:gd name="connsiteX202" fmla="*/ 8833783 w 12192000"/>
              <a:gd name="connsiteY202" fmla="*/ 3449753 h 4267200"/>
              <a:gd name="connsiteX203" fmla="*/ 8846863 w 12192000"/>
              <a:gd name="connsiteY203" fmla="*/ 3468981 h 4267200"/>
              <a:gd name="connsiteX204" fmla="*/ 8960046 w 12192000"/>
              <a:gd name="connsiteY204" fmla="*/ 3620389 h 4267200"/>
              <a:gd name="connsiteX205" fmla="*/ 8380521 w 12192000"/>
              <a:gd name="connsiteY205" fmla="*/ 2850596 h 4267200"/>
              <a:gd name="connsiteX206" fmla="*/ 9854151 w 12192000"/>
              <a:gd name="connsiteY206" fmla="*/ 2642862 h 4267200"/>
              <a:gd name="connsiteX207" fmla="*/ 9871341 w 12192000"/>
              <a:gd name="connsiteY207" fmla="*/ 2659697 h 4267200"/>
              <a:gd name="connsiteX208" fmla="*/ 9966678 w 12192000"/>
              <a:gd name="connsiteY208" fmla="*/ 3423399 h 4267200"/>
              <a:gd name="connsiteX209" fmla="*/ 9880832 w 12192000"/>
              <a:gd name="connsiteY209" fmla="*/ 3700562 h 4267200"/>
              <a:gd name="connsiteX210" fmla="*/ 9896024 w 12192000"/>
              <a:gd name="connsiteY210" fmla="*/ 4178295 h 4267200"/>
              <a:gd name="connsiteX211" fmla="*/ 10028060 w 12192000"/>
              <a:gd name="connsiteY211" fmla="*/ 4267200 h 4267200"/>
              <a:gd name="connsiteX212" fmla="*/ 9651813 w 12192000"/>
              <a:gd name="connsiteY212" fmla="*/ 4267200 h 4267200"/>
              <a:gd name="connsiteX213" fmla="*/ 9814527 w 12192000"/>
              <a:gd name="connsiteY213" fmla="*/ 4248048 h 4267200"/>
              <a:gd name="connsiteX214" fmla="*/ 9615182 w 12192000"/>
              <a:gd name="connsiteY214" fmla="*/ 4220499 h 4267200"/>
              <a:gd name="connsiteX215" fmla="*/ 9465210 w 12192000"/>
              <a:gd name="connsiteY215" fmla="*/ 4242240 h 4267200"/>
              <a:gd name="connsiteX216" fmla="*/ 9387108 w 12192000"/>
              <a:gd name="connsiteY216" fmla="*/ 4267200 h 4267200"/>
              <a:gd name="connsiteX217" fmla="*/ 9268441 w 12192000"/>
              <a:gd name="connsiteY217" fmla="*/ 4267200 h 4267200"/>
              <a:gd name="connsiteX218" fmla="*/ 9307676 w 12192000"/>
              <a:gd name="connsiteY218" fmla="*/ 4251276 h 4267200"/>
              <a:gd name="connsiteX219" fmla="*/ 9761570 w 12192000"/>
              <a:gd name="connsiteY219" fmla="*/ 4182283 h 4267200"/>
              <a:gd name="connsiteX220" fmla="*/ 9368237 w 12192000"/>
              <a:gd name="connsiteY220" fmla="*/ 3949470 h 4267200"/>
              <a:gd name="connsiteX221" fmla="*/ 9354614 w 12192000"/>
              <a:gd name="connsiteY221" fmla="*/ 3951288 h 4267200"/>
              <a:gd name="connsiteX222" fmla="*/ 8364351 w 12192000"/>
              <a:gd name="connsiteY222" fmla="*/ 4159267 h 4267200"/>
              <a:gd name="connsiteX223" fmla="*/ 8386567 w 12192000"/>
              <a:gd name="connsiteY223" fmla="*/ 4119760 h 4267200"/>
              <a:gd name="connsiteX224" fmla="*/ 9231713 w 12192000"/>
              <a:gd name="connsiteY224" fmla="*/ 3873539 h 4267200"/>
              <a:gd name="connsiteX225" fmla="*/ 9023301 w 12192000"/>
              <a:gd name="connsiteY225" fmla="*/ 3763109 h 4267200"/>
              <a:gd name="connsiteX226" fmla="*/ 9010556 w 12192000"/>
              <a:gd name="connsiteY226" fmla="*/ 3758998 h 4267200"/>
              <a:gd name="connsiteX227" fmla="*/ 8604324 w 12192000"/>
              <a:gd name="connsiteY227" fmla="*/ 3417171 h 4267200"/>
              <a:gd name="connsiteX228" fmla="*/ 8218577 w 12192000"/>
              <a:gd name="connsiteY228" fmla="*/ 2770227 h 4267200"/>
              <a:gd name="connsiteX229" fmla="*/ 8222774 w 12192000"/>
              <a:gd name="connsiteY229" fmla="*/ 2749954 h 4267200"/>
              <a:gd name="connsiteX230" fmla="*/ 8297623 w 12192000"/>
              <a:gd name="connsiteY230" fmla="*/ 2731935 h 4267200"/>
              <a:gd name="connsiteX231" fmla="*/ 9090618 w 12192000"/>
              <a:gd name="connsiteY231" fmla="*/ 3716225 h 4267200"/>
              <a:gd name="connsiteX232" fmla="*/ 9762441 w 12192000"/>
              <a:gd name="connsiteY232" fmla="*/ 4093587 h 4267200"/>
              <a:gd name="connsiteX233" fmla="*/ 9717826 w 12192000"/>
              <a:gd name="connsiteY233" fmla="*/ 3916719 h 4267200"/>
              <a:gd name="connsiteX234" fmla="*/ 9713123 w 12192000"/>
              <a:gd name="connsiteY234" fmla="*/ 3916663 h 4267200"/>
              <a:gd name="connsiteX235" fmla="*/ 9175594 w 12192000"/>
              <a:gd name="connsiteY235" fmla="*/ 3326950 h 4267200"/>
              <a:gd name="connsiteX236" fmla="*/ 9253941 w 12192000"/>
              <a:gd name="connsiteY236" fmla="*/ 3287566 h 4267200"/>
              <a:gd name="connsiteX237" fmla="*/ 9625671 w 12192000"/>
              <a:gd name="connsiteY237" fmla="*/ 3639960 h 4267200"/>
              <a:gd name="connsiteX238" fmla="*/ 9656881 w 12192000"/>
              <a:gd name="connsiteY238" fmla="*/ 3333361 h 4267200"/>
              <a:gd name="connsiteX239" fmla="*/ 9782066 w 12192000"/>
              <a:gd name="connsiteY239" fmla="*/ 2680771 h 4267200"/>
              <a:gd name="connsiteX240" fmla="*/ 9854151 w 12192000"/>
              <a:gd name="connsiteY240" fmla="*/ 2642862 h 4267200"/>
              <a:gd name="connsiteX241" fmla="*/ 11114299 w 12192000"/>
              <a:gd name="connsiteY241" fmla="*/ 2390555 h 4267200"/>
              <a:gd name="connsiteX242" fmla="*/ 11113373 w 12192000"/>
              <a:gd name="connsiteY242" fmla="*/ 2392739 h 4267200"/>
              <a:gd name="connsiteX243" fmla="*/ 11117197 w 12192000"/>
              <a:gd name="connsiteY243" fmla="*/ 2394358 h 4267200"/>
              <a:gd name="connsiteX244" fmla="*/ 11114299 w 12192000"/>
              <a:gd name="connsiteY244" fmla="*/ 2390555 h 4267200"/>
              <a:gd name="connsiteX245" fmla="*/ 10506276 w 12192000"/>
              <a:gd name="connsiteY245" fmla="*/ 2118977 h 4267200"/>
              <a:gd name="connsiteX246" fmla="*/ 10431542 w 12192000"/>
              <a:gd name="connsiteY246" fmla="*/ 2525128 h 4267200"/>
              <a:gd name="connsiteX247" fmla="*/ 10391375 w 12192000"/>
              <a:gd name="connsiteY247" fmla="*/ 2667145 h 4267200"/>
              <a:gd name="connsiteX248" fmla="*/ 10355047 w 12192000"/>
              <a:gd name="connsiteY248" fmla="*/ 2832031 h 4267200"/>
              <a:gd name="connsiteX249" fmla="*/ 10336080 w 12192000"/>
              <a:gd name="connsiteY249" fmla="*/ 2927011 h 4267200"/>
              <a:gd name="connsiteX250" fmla="*/ 10389394 w 12192000"/>
              <a:gd name="connsiteY250" fmla="*/ 2782834 h 4267200"/>
              <a:gd name="connsiteX251" fmla="*/ 10506276 w 12192000"/>
              <a:gd name="connsiteY251" fmla="*/ 2118977 h 4267200"/>
              <a:gd name="connsiteX252" fmla="*/ 11538179 w 12192000"/>
              <a:gd name="connsiteY252" fmla="*/ 2090376 h 4267200"/>
              <a:gd name="connsiteX253" fmla="*/ 11577479 w 12192000"/>
              <a:gd name="connsiteY253" fmla="*/ 2228695 h 4267200"/>
              <a:gd name="connsiteX254" fmla="*/ 11586754 w 12192000"/>
              <a:gd name="connsiteY254" fmla="*/ 2266098 h 4267200"/>
              <a:gd name="connsiteX255" fmla="*/ 11609011 w 12192000"/>
              <a:gd name="connsiteY255" fmla="*/ 2353427 h 4267200"/>
              <a:gd name="connsiteX256" fmla="*/ 11761579 w 12192000"/>
              <a:gd name="connsiteY256" fmla="*/ 2703223 h 4267200"/>
              <a:gd name="connsiteX257" fmla="*/ 11877711 w 12192000"/>
              <a:gd name="connsiteY257" fmla="*/ 2947465 h 4267200"/>
              <a:gd name="connsiteX258" fmla="*/ 11538179 w 12192000"/>
              <a:gd name="connsiteY258" fmla="*/ 2090376 h 4267200"/>
              <a:gd name="connsiteX259" fmla="*/ 6604735 w 12192000"/>
              <a:gd name="connsiteY259" fmla="*/ 2041381 h 4267200"/>
              <a:gd name="connsiteX260" fmla="*/ 7204487 w 12192000"/>
              <a:gd name="connsiteY260" fmla="*/ 2742112 h 4267200"/>
              <a:gd name="connsiteX261" fmla="*/ 7131592 w 12192000"/>
              <a:gd name="connsiteY261" fmla="*/ 2672096 h 4267200"/>
              <a:gd name="connsiteX262" fmla="*/ 6996344 w 12192000"/>
              <a:gd name="connsiteY262" fmla="*/ 2518310 h 4267200"/>
              <a:gd name="connsiteX263" fmla="*/ 6735495 w 12192000"/>
              <a:gd name="connsiteY263" fmla="*/ 2196890 h 4267200"/>
              <a:gd name="connsiteX264" fmla="*/ 6721901 w 12192000"/>
              <a:gd name="connsiteY264" fmla="*/ 2179274 h 4267200"/>
              <a:gd name="connsiteX265" fmla="*/ 6604735 w 12192000"/>
              <a:gd name="connsiteY265" fmla="*/ 2041381 h 4267200"/>
              <a:gd name="connsiteX266" fmla="*/ 11488421 w 12192000"/>
              <a:gd name="connsiteY266" fmla="*/ 2034549 h 4267200"/>
              <a:gd name="connsiteX267" fmla="*/ 11840356 w 12192000"/>
              <a:gd name="connsiteY267" fmla="*/ 2932293 h 4267200"/>
              <a:gd name="connsiteX268" fmla="*/ 11736331 w 12192000"/>
              <a:gd name="connsiteY268" fmla="*/ 2715710 h 4267200"/>
              <a:gd name="connsiteX269" fmla="*/ 11581560 w 12192000"/>
              <a:gd name="connsiteY269" fmla="*/ 2360474 h 4267200"/>
              <a:gd name="connsiteX270" fmla="*/ 11558442 w 12192000"/>
              <a:gd name="connsiteY270" fmla="*/ 2272139 h 4267200"/>
              <a:gd name="connsiteX271" fmla="*/ 11549169 w 12192000"/>
              <a:gd name="connsiteY271" fmla="*/ 2234734 h 4267200"/>
              <a:gd name="connsiteX272" fmla="*/ 11488421 w 12192000"/>
              <a:gd name="connsiteY272" fmla="*/ 2034549 h 4267200"/>
              <a:gd name="connsiteX273" fmla="*/ 10468916 w 12192000"/>
              <a:gd name="connsiteY273" fmla="*/ 2032338 h 4267200"/>
              <a:gd name="connsiteX274" fmla="*/ 10421480 w 12192000"/>
              <a:gd name="connsiteY274" fmla="*/ 2185446 h 4267200"/>
              <a:gd name="connsiteX275" fmla="*/ 10351264 w 12192000"/>
              <a:gd name="connsiteY275" fmla="*/ 2591574 h 4267200"/>
              <a:gd name="connsiteX276" fmla="*/ 10294485 w 12192000"/>
              <a:gd name="connsiteY276" fmla="*/ 2991809 h 4267200"/>
              <a:gd name="connsiteX277" fmla="*/ 10327850 w 12192000"/>
              <a:gd name="connsiteY277" fmla="*/ 2826310 h 4267200"/>
              <a:gd name="connsiteX278" fmla="*/ 10364099 w 12192000"/>
              <a:gd name="connsiteY278" fmla="*/ 2660098 h 4267200"/>
              <a:gd name="connsiteX279" fmla="*/ 10404725 w 12192000"/>
              <a:gd name="connsiteY279" fmla="*/ 2516991 h 4267200"/>
              <a:gd name="connsiteX280" fmla="*/ 10478071 w 12192000"/>
              <a:gd name="connsiteY280" fmla="*/ 2114122 h 4267200"/>
              <a:gd name="connsiteX281" fmla="*/ 10468916 w 12192000"/>
              <a:gd name="connsiteY281" fmla="*/ 2032338 h 4267200"/>
              <a:gd name="connsiteX282" fmla="*/ 10573132 w 12192000"/>
              <a:gd name="connsiteY282" fmla="*/ 1991479 h 4267200"/>
              <a:gd name="connsiteX283" fmla="*/ 11066880 w 12192000"/>
              <a:gd name="connsiteY283" fmla="*/ 2371770 h 4267200"/>
              <a:gd name="connsiteX284" fmla="*/ 10573132 w 12192000"/>
              <a:gd name="connsiteY284" fmla="*/ 1991479 h 4267200"/>
              <a:gd name="connsiteX285" fmla="*/ 6591670 w 12192000"/>
              <a:gd name="connsiteY285" fmla="*/ 1988277 h 4267200"/>
              <a:gd name="connsiteX286" fmla="*/ 6747349 w 12192000"/>
              <a:gd name="connsiteY286" fmla="*/ 2160069 h 4267200"/>
              <a:gd name="connsiteX287" fmla="*/ 6760943 w 12192000"/>
              <a:gd name="connsiteY287" fmla="*/ 2177686 h 4267200"/>
              <a:gd name="connsiteX288" fmla="*/ 7021065 w 12192000"/>
              <a:gd name="connsiteY288" fmla="*/ 2498102 h 4267200"/>
              <a:gd name="connsiteX289" fmla="*/ 7155223 w 12192000"/>
              <a:gd name="connsiteY289" fmla="*/ 2650386 h 4267200"/>
              <a:gd name="connsiteX290" fmla="*/ 7203167 w 12192000"/>
              <a:gd name="connsiteY290" fmla="*/ 2697288 h 4267200"/>
              <a:gd name="connsiteX291" fmla="*/ 6937703 w 12192000"/>
              <a:gd name="connsiteY291" fmla="*/ 2321981 h 4267200"/>
              <a:gd name="connsiteX292" fmla="*/ 6591670 w 12192000"/>
              <a:gd name="connsiteY292" fmla="*/ 1988277 h 4267200"/>
              <a:gd name="connsiteX293" fmla="*/ 5798671 w 12192000"/>
              <a:gd name="connsiteY293" fmla="*/ 1981601 h 4267200"/>
              <a:gd name="connsiteX294" fmla="*/ 5754709 w 12192000"/>
              <a:gd name="connsiteY294" fmla="*/ 2071454 h 4267200"/>
              <a:gd name="connsiteX295" fmla="*/ 5763044 w 12192000"/>
              <a:gd name="connsiteY295" fmla="*/ 2842206 h 4267200"/>
              <a:gd name="connsiteX296" fmla="*/ 5764974 w 12192000"/>
              <a:gd name="connsiteY296" fmla="*/ 2799609 h 4267200"/>
              <a:gd name="connsiteX297" fmla="*/ 5767665 w 12192000"/>
              <a:gd name="connsiteY297" fmla="*/ 2666409 h 4267200"/>
              <a:gd name="connsiteX298" fmla="*/ 5763055 w 12192000"/>
              <a:gd name="connsiteY298" fmla="*/ 2579705 h 4267200"/>
              <a:gd name="connsiteX299" fmla="*/ 5758079 w 12192000"/>
              <a:gd name="connsiteY299" fmla="*/ 2492508 h 4267200"/>
              <a:gd name="connsiteX300" fmla="*/ 5779325 w 12192000"/>
              <a:gd name="connsiteY300" fmla="*/ 2197069 h 4267200"/>
              <a:gd name="connsiteX301" fmla="*/ 5798671 w 12192000"/>
              <a:gd name="connsiteY301" fmla="*/ 1981601 h 4267200"/>
              <a:gd name="connsiteX302" fmla="*/ 5829202 w 12192000"/>
              <a:gd name="connsiteY302" fmla="*/ 1971679 h 4267200"/>
              <a:gd name="connsiteX303" fmla="*/ 5809558 w 12192000"/>
              <a:gd name="connsiteY303" fmla="*/ 2198043 h 4267200"/>
              <a:gd name="connsiteX304" fmla="*/ 5788653 w 12192000"/>
              <a:gd name="connsiteY304" fmla="*/ 2489430 h 4267200"/>
              <a:gd name="connsiteX305" fmla="*/ 5793439 w 12192000"/>
              <a:gd name="connsiteY305" fmla="*/ 2575235 h 4267200"/>
              <a:gd name="connsiteX306" fmla="*/ 5796837 w 12192000"/>
              <a:gd name="connsiteY306" fmla="*/ 2637633 h 4267200"/>
              <a:gd name="connsiteX307" fmla="*/ 5818614 w 12192000"/>
              <a:gd name="connsiteY307" fmla="*/ 2473055 h 4267200"/>
              <a:gd name="connsiteX308" fmla="*/ 5829202 w 12192000"/>
              <a:gd name="connsiteY308" fmla="*/ 1971679 h 4267200"/>
              <a:gd name="connsiteX309" fmla="*/ 10578769 w 12192000"/>
              <a:gd name="connsiteY309" fmla="*/ 1962963 h 4267200"/>
              <a:gd name="connsiteX310" fmla="*/ 11073823 w 12192000"/>
              <a:gd name="connsiteY310" fmla="*/ 2338658 h 4267200"/>
              <a:gd name="connsiteX311" fmla="*/ 10578769 w 12192000"/>
              <a:gd name="connsiteY311" fmla="*/ 1962963 h 4267200"/>
              <a:gd name="connsiteX312" fmla="*/ 5911389 w 12192000"/>
              <a:gd name="connsiteY312" fmla="*/ 1898371 h 4267200"/>
              <a:gd name="connsiteX313" fmla="*/ 6237627 w 12192000"/>
              <a:gd name="connsiteY313" fmla="*/ 2231921 h 4267200"/>
              <a:gd name="connsiteX314" fmla="*/ 5911389 w 12192000"/>
              <a:gd name="connsiteY314" fmla="*/ 1898371 h 4267200"/>
              <a:gd name="connsiteX315" fmla="*/ 6944437 w 12192000"/>
              <a:gd name="connsiteY315" fmla="*/ 1575402 h 4267200"/>
              <a:gd name="connsiteX316" fmla="*/ 6304730 w 12192000"/>
              <a:gd name="connsiteY316" fmla="*/ 1766654 h 4267200"/>
              <a:gd name="connsiteX317" fmla="*/ 6944437 w 12192000"/>
              <a:gd name="connsiteY317" fmla="*/ 1575402 h 4267200"/>
              <a:gd name="connsiteX318" fmla="*/ 7019523 w 12192000"/>
              <a:gd name="connsiteY318" fmla="*/ 1519450 h 4267200"/>
              <a:gd name="connsiteX319" fmla="*/ 6298091 w 12192000"/>
              <a:gd name="connsiteY319" fmla="*/ 1737122 h 4267200"/>
              <a:gd name="connsiteX320" fmla="*/ 7019523 w 12192000"/>
              <a:gd name="connsiteY320" fmla="*/ 1519450 h 4267200"/>
              <a:gd name="connsiteX321" fmla="*/ 2399523 w 12192000"/>
              <a:gd name="connsiteY321" fmla="*/ 1428234 h 4267200"/>
              <a:gd name="connsiteX322" fmla="*/ 2224982 w 12192000"/>
              <a:gd name="connsiteY322" fmla="*/ 1826201 h 4267200"/>
              <a:gd name="connsiteX323" fmla="*/ 2096099 w 12192000"/>
              <a:gd name="connsiteY323" fmla="*/ 2345900 h 4267200"/>
              <a:gd name="connsiteX324" fmla="*/ 2283317 w 12192000"/>
              <a:gd name="connsiteY324" fmla="*/ 1796925 h 4267200"/>
              <a:gd name="connsiteX325" fmla="*/ 2448558 w 12192000"/>
              <a:gd name="connsiteY325" fmla="*/ 1373435 h 4267200"/>
              <a:gd name="connsiteX326" fmla="*/ 2312521 w 12192000"/>
              <a:gd name="connsiteY326" fmla="*/ 1806140 h 4267200"/>
              <a:gd name="connsiteX327" fmla="*/ 2127533 w 12192000"/>
              <a:gd name="connsiteY327" fmla="*/ 2348380 h 4267200"/>
              <a:gd name="connsiteX328" fmla="*/ 2358080 w 12192000"/>
              <a:gd name="connsiteY328" fmla="*/ 1866134 h 4267200"/>
              <a:gd name="connsiteX329" fmla="*/ 2407436 w 12192000"/>
              <a:gd name="connsiteY329" fmla="*/ 1651070 h 4267200"/>
              <a:gd name="connsiteX330" fmla="*/ 2448558 w 12192000"/>
              <a:gd name="connsiteY330" fmla="*/ 1373435 h 4267200"/>
              <a:gd name="connsiteX331" fmla="*/ 278707 w 12192000"/>
              <a:gd name="connsiteY331" fmla="*/ 1352270 h 4267200"/>
              <a:gd name="connsiteX332" fmla="*/ 321570 w 12192000"/>
              <a:gd name="connsiteY332" fmla="*/ 1861610 h 4267200"/>
              <a:gd name="connsiteX333" fmla="*/ 294281 w 12192000"/>
              <a:gd name="connsiteY333" fmla="*/ 1440658 h 4267200"/>
              <a:gd name="connsiteX334" fmla="*/ 1423821 w 12192000"/>
              <a:gd name="connsiteY334" fmla="*/ 1351958 h 4267200"/>
              <a:gd name="connsiteX335" fmla="*/ 1638521 w 12192000"/>
              <a:gd name="connsiteY335" fmla="*/ 1908470 h 4267200"/>
              <a:gd name="connsiteX336" fmla="*/ 1754199 w 12192000"/>
              <a:gd name="connsiteY336" fmla="*/ 2149284 h 4267200"/>
              <a:gd name="connsiteX337" fmla="*/ 1908359 w 12192000"/>
              <a:gd name="connsiteY337" fmla="*/ 2364988 h 4267200"/>
              <a:gd name="connsiteX338" fmla="*/ 1647661 w 12192000"/>
              <a:gd name="connsiteY338" fmla="*/ 1825945 h 4267200"/>
              <a:gd name="connsiteX339" fmla="*/ 1423821 w 12192000"/>
              <a:gd name="connsiteY339" fmla="*/ 1351958 h 4267200"/>
              <a:gd name="connsiteX340" fmla="*/ 9518298 w 12192000"/>
              <a:gd name="connsiteY340" fmla="*/ 1338235 h 4267200"/>
              <a:gd name="connsiteX341" fmla="*/ 9838009 w 12192000"/>
              <a:gd name="connsiteY341" fmla="*/ 2272553 h 4267200"/>
              <a:gd name="connsiteX342" fmla="*/ 9805906 w 12192000"/>
              <a:gd name="connsiteY342" fmla="*/ 2159819 h 4267200"/>
              <a:gd name="connsiteX343" fmla="*/ 9801623 w 12192000"/>
              <a:gd name="connsiteY343" fmla="*/ 2142555 h 4267200"/>
              <a:gd name="connsiteX344" fmla="*/ 9628671 w 12192000"/>
              <a:gd name="connsiteY344" fmla="*/ 1617375 h 4267200"/>
              <a:gd name="connsiteX345" fmla="*/ 9598299 w 12192000"/>
              <a:gd name="connsiteY345" fmla="*/ 1544643 h 4267200"/>
              <a:gd name="connsiteX346" fmla="*/ 9518298 w 12192000"/>
              <a:gd name="connsiteY346" fmla="*/ 1338235 h 4267200"/>
              <a:gd name="connsiteX347" fmla="*/ 1431890 w 12192000"/>
              <a:gd name="connsiteY347" fmla="*/ 1306475 h 4267200"/>
              <a:gd name="connsiteX348" fmla="*/ 1507597 w 12192000"/>
              <a:gd name="connsiteY348" fmla="*/ 1446132 h 4267200"/>
              <a:gd name="connsiteX349" fmla="*/ 1674586 w 12192000"/>
              <a:gd name="connsiteY349" fmla="*/ 1813832 h 4267200"/>
              <a:gd name="connsiteX350" fmla="*/ 1815950 w 12192000"/>
              <a:gd name="connsiteY350" fmla="*/ 2128564 h 4267200"/>
              <a:gd name="connsiteX351" fmla="*/ 1984242 w 12192000"/>
              <a:gd name="connsiteY351" fmla="*/ 2430829 h 4267200"/>
              <a:gd name="connsiteX352" fmla="*/ 2014023 w 12192000"/>
              <a:gd name="connsiteY352" fmla="*/ 2450995 h 4267200"/>
              <a:gd name="connsiteX353" fmla="*/ 1747337 w 12192000"/>
              <a:gd name="connsiteY353" fmla="*/ 1855264 h 4267200"/>
              <a:gd name="connsiteX354" fmla="*/ 1533749 w 12192000"/>
              <a:gd name="connsiteY354" fmla="*/ 1478656 h 4267200"/>
              <a:gd name="connsiteX355" fmla="*/ 1431890 w 12192000"/>
              <a:gd name="connsiteY355" fmla="*/ 1306475 h 4267200"/>
              <a:gd name="connsiteX356" fmla="*/ 5052692 w 12192000"/>
              <a:gd name="connsiteY356" fmla="*/ 1292994 h 4267200"/>
              <a:gd name="connsiteX357" fmla="*/ 5200661 w 12192000"/>
              <a:gd name="connsiteY357" fmla="*/ 1635186 h 4267200"/>
              <a:gd name="connsiteX358" fmla="*/ 5297138 w 12192000"/>
              <a:gd name="connsiteY358" fmla="*/ 1906351 h 4267200"/>
              <a:gd name="connsiteX359" fmla="*/ 5052692 w 12192000"/>
              <a:gd name="connsiteY359" fmla="*/ 1292994 h 4267200"/>
              <a:gd name="connsiteX360" fmla="*/ 9528078 w 12192000"/>
              <a:gd name="connsiteY360" fmla="*/ 1278636 h 4267200"/>
              <a:gd name="connsiteX361" fmla="*/ 9623946 w 12192000"/>
              <a:gd name="connsiteY361" fmla="*/ 1534260 h 4267200"/>
              <a:gd name="connsiteX362" fmla="*/ 9654858 w 12192000"/>
              <a:gd name="connsiteY362" fmla="*/ 1607218 h 4267200"/>
              <a:gd name="connsiteX363" fmla="*/ 9826304 w 12192000"/>
              <a:gd name="connsiteY363" fmla="*/ 2125320 h 4267200"/>
              <a:gd name="connsiteX364" fmla="*/ 9701198 w 12192000"/>
              <a:gd name="connsiteY364" fmla="*/ 1646797 h 4267200"/>
              <a:gd name="connsiteX365" fmla="*/ 9528078 w 12192000"/>
              <a:gd name="connsiteY365" fmla="*/ 1278636 h 4267200"/>
              <a:gd name="connsiteX366" fmla="*/ 5009948 w 12192000"/>
              <a:gd name="connsiteY366" fmla="*/ 1273619 h 4267200"/>
              <a:gd name="connsiteX367" fmla="*/ 5121777 w 12192000"/>
              <a:gd name="connsiteY367" fmla="*/ 1654213 h 4267200"/>
              <a:gd name="connsiteX368" fmla="*/ 5293545 w 12192000"/>
              <a:gd name="connsiteY368" fmla="*/ 2072247 h 4267200"/>
              <a:gd name="connsiteX369" fmla="*/ 5294042 w 12192000"/>
              <a:gd name="connsiteY369" fmla="*/ 2065019 h 4267200"/>
              <a:gd name="connsiteX370" fmla="*/ 5171936 w 12192000"/>
              <a:gd name="connsiteY370" fmla="*/ 1647613 h 4267200"/>
              <a:gd name="connsiteX371" fmla="*/ 5009948 w 12192000"/>
              <a:gd name="connsiteY371" fmla="*/ 1273619 h 4267200"/>
              <a:gd name="connsiteX372" fmla="*/ 655236 w 12192000"/>
              <a:gd name="connsiteY372" fmla="*/ 1268632 h 4267200"/>
              <a:gd name="connsiteX373" fmla="*/ 839521 w 12192000"/>
              <a:gd name="connsiteY373" fmla="*/ 1685315 h 4267200"/>
              <a:gd name="connsiteX374" fmla="*/ 1109416 w 12192000"/>
              <a:gd name="connsiteY374" fmla="*/ 2061663 h 4267200"/>
              <a:gd name="connsiteX375" fmla="*/ 1298300 w 12192000"/>
              <a:gd name="connsiteY375" fmla="*/ 2247742 h 4267200"/>
              <a:gd name="connsiteX376" fmla="*/ 1125871 w 12192000"/>
              <a:gd name="connsiteY376" fmla="*/ 1989513 h 4267200"/>
              <a:gd name="connsiteX377" fmla="*/ 981574 w 12192000"/>
              <a:gd name="connsiteY377" fmla="*/ 1783157 h 4267200"/>
              <a:gd name="connsiteX378" fmla="*/ 922198 w 12192000"/>
              <a:gd name="connsiteY378" fmla="*/ 1677437 h 4267200"/>
              <a:gd name="connsiteX379" fmla="*/ 869293 w 12192000"/>
              <a:gd name="connsiteY379" fmla="*/ 1583214 h 4267200"/>
              <a:gd name="connsiteX380" fmla="*/ 751431 w 12192000"/>
              <a:gd name="connsiteY380" fmla="*/ 1405731 h 4267200"/>
              <a:gd name="connsiteX381" fmla="*/ 6516292 w 12192000"/>
              <a:gd name="connsiteY381" fmla="*/ 1263064 h 4267200"/>
              <a:gd name="connsiteX382" fmla="*/ 5736320 w 12192000"/>
              <a:gd name="connsiteY382" fmla="*/ 1501803 h 4267200"/>
              <a:gd name="connsiteX383" fmla="*/ 6516292 w 12192000"/>
              <a:gd name="connsiteY383" fmla="*/ 1263064 h 4267200"/>
              <a:gd name="connsiteX384" fmla="*/ 291466 w 12192000"/>
              <a:gd name="connsiteY384" fmla="*/ 1250369 h 4267200"/>
              <a:gd name="connsiteX385" fmla="*/ 323180 w 12192000"/>
              <a:gd name="connsiteY385" fmla="*/ 1435283 h 4267200"/>
              <a:gd name="connsiteX386" fmla="*/ 349381 w 12192000"/>
              <a:gd name="connsiteY386" fmla="*/ 1875041 h 4267200"/>
              <a:gd name="connsiteX387" fmla="*/ 374363 w 12192000"/>
              <a:gd name="connsiteY387" fmla="*/ 1506494 h 4267200"/>
              <a:gd name="connsiteX388" fmla="*/ 302168 w 12192000"/>
              <a:gd name="connsiteY388" fmla="*/ 1274495 h 4267200"/>
              <a:gd name="connsiteX389" fmla="*/ 291466 w 12192000"/>
              <a:gd name="connsiteY389" fmla="*/ 1250369 h 4267200"/>
              <a:gd name="connsiteX390" fmla="*/ 678222 w 12192000"/>
              <a:gd name="connsiteY390" fmla="*/ 1248670 h 4267200"/>
              <a:gd name="connsiteX391" fmla="*/ 775536 w 12192000"/>
              <a:gd name="connsiteY391" fmla="*/ 1388015 h 4267200"/>
              <a:gd name="connsiteX392" fmla="*/ 894529 w 12192000"/>
              <a:gd name="connsiteY392" fmla="*/ 1567739 h 4267200"/>
              <a:gd name="connsiteX393" fmla="*/ 948000 w 12192000"/>
              <a:gd name="connsiteY393" fmla="*/ 1663088 h 4267200"/>
              <a:gd name="connsiteX394" fmla="*/ 1006812 w 12192000"/>
              <a:gd name="connsiteY394" fmla="*/ 1767683 h 4267200"/>
              <a:gd name="connsiteX395" fmla="*/ 1149133 w 12192000"/>
              <a:gd name="connsiteY395" fmla="*/ 1971513 h 4267200"/>
              <a:gd name="connsiteX396" fmla="*/ 1333952 w 12192000"/>
              <a:gd name="connsiteY396" fmla="*/ 2251620 h 4267200"/>
              <a:gd name="connsiteX397" fmla="*/ 1337329 w 12192000"/>
              <a:gd name="connsiteY397" fmla="*/ 2258350 h 4267200"/>
              <a:gd name="connsiteX398" fmla="*/ 1014726 w 12192000"/>
              <a:gd name="connsiteY398" fmla="*/ 1615556 h 4267200"/>
              <a:gd name="connsiteX399" fmla="*/ 678222 w 12192000"/>
              <a:gd name="connsiteY399" fmla="*/ 1248670 h 4267200"/>
              <a:gd name="connsiteX400" fmla="*/ 9441752 w 12192000"/>
              <a:gd name="connsiteY400" fmla="*/ 1245311 h 4267200"/>
              <a:gd name="connsiteX401" fmla="*/ 9278979 w 12192000"/>
              <a:gd name="connsiteY401" fmla="*/ 1406236 h 4267200"/>
              <a:gd name="connsiteX402" fmla="*/ 9235540 w 12192000"/>
              <a:gd name="connsiteY402" fmla="*/ 1546869 h 4267200"/>
              <a:gd name="connsiteX403" fmla="*/ 9264074 w 12192000"/>
              <a:gd name="connsiteY403" fmla="*/ 1557016 h 4267200"/>
              <a:gd name="connsiteX404" fmla="*/ 9441752 w 12192000"/>
              <a:gd name="connsiteY404" fmla="*/ 1245311 h 4267200"/>
              <a:gd name="connsiteX405" fmla="*/ 6691602 w 12192000"/>
              <a:gd name="connsiteY405" fmla="*/ 1140573 h 4267200"/>
              <a:gd name="connsiteX406" fmla="*/ 6571100 w 12192000"/>
              <a:gd name="connsiteY406" fmla="*/ 1183662 h 4267200"/>
              <a:gd name="connsiteX407" fmla="*/ 6241687 w 12192000"/>
              <a:gd name="connsiteY407" fmla="*/ 1257600 h 4267200"/>
              <a:gd name="connsiteX408" fmla="*/ 5693009 w 12192000"/>
              <a:gd name="connsiteY408" fmla="*/ 1478256 h 4267200"/>
              <a:gd name="connsiteX409" fmla="*/ 6548420 w 12192000"/>
              <a:gd name="connsiteY409" fmla="*/ 1214599 h 4267200"/>
              <a:gd name="connsiteX410" fmla="*/ 6605473 w 12192000"/>
              <a:gd name="connsiteY410" fmla="*/ 1184686 h 4267200"/>
              <a:gd name="connsiteX411" fmla="*/ 6691602 w 12192000"/>
              <a:gd name="connsiteY411" fmla="*/ 1140573 h 4267200"/>
              <a:gd name="connsiteX412" fmla="*/ 4002475 w 12192000"/>
              <a:gd name="connsiteY412" fmla="*/ 1037802 h 4267200"/>
              <a:gd name="connsiteX413" fmla="*/ 4000324 w 12192000"/>
              <a:gd name="connsiteY413" fmla="*/ 1039362 h 4267200"/>
              <a:gd name="connsiteX414" fmla="*/ 4002862 w 12192000"/>
              <a:gd name="connsiteY414" fmla="*/ 1042866 h 4267200"/>
              <a:gd name="connsiteX415" fmla="*/ 4002475 w 12192000"/>
              <a:gd name="connsiteY415" fmla="*/ 1037802 h 4267200"/>
              <a:gd name="connsiteX416" fmla="*/ 506322 w 12192000"/>
              <a:gd name="connsiteY416" fmla="*/ 1020997 h 4267200"/>
              <a:gd name="connsiteX417" fmla="*/ 533068 w 12192000"/>
              <a:gd name="connsiteY417" fmla="*/ 1029409 h 4267200"/>
              <a:gd name="connsiteX418" fmla="*/ 1232525 w 12192000"/>
              <a:gd name="connsiteY418" fmla="*/ 1804675 h 4267200"/>
              <a:gd name="connsiteX419" fmla="*/ 1388858 w 12192000"/>
              <a:gd name="connsiteY419" fmla="*/ 2368011 h 4267200"/>
              <a:gd name="connsiteX420" fmla="*/ 1384098 w 12192000"/>
              <a:gd name="connsiteY420" fmla="*/ 2378125 h 4267200"/>
              <a:gd name="connsiteX421" fmla="*/ 1425393 w 12192000"/>
              <a:gd name="connsiteY421" fmla="*/ 2589124 h 4267200"/>
              <a:gd name="connsiteX422" fmla="*/ 1424001 w 12192000"/>
              <a:gd name="connsiteY422" fmla="*/ 2597541 h 4267200"/>
              <a:gd name="connsiteX423" fmla="*/ 2152729 w 12192000"/>
              <a:gd name="connsiteY423" fmla="*/ 2864487 h 4267200"/>
              <a:gd name="connsiteX424" fmla="*/ 2020609 w 12192000"/>
              <a:gd name="connsiteY424" fmla="*/ 2539671 h 4267200"/>
              <a:gd name="connsiteX425" fmla="*/ 2018920 w 12192000"/>
              <a:gd name="connsiteY425" fmla="*/ 2536309 h 4267200"/>
              <a:gd name="connsiteX426" fmla="*/ 1342441 w 12192000"/>
              <a:gd name="connsiteY426" fmla="*/ 1173017 h 4267200"/>
              <a:gd name="connsiteX427" fmla="*/ 1367925 w 12192000"/>
              <a:gd name="connsiteY427" fmla="*/ 1135648 h 4267200"/>
              <a:gd name="connsiteX428" fmla="*/ 1771401 w 12192000"/>
              <a:gd name="connsiteY428" fmla="*/ 1806673 h 4267200"/>
              <a:gd name="connsiteX429" fmla="*/ 1972385 w 12192000"/>
              <a:gd name="connsiteY429" fmla="*/ 2198735 h 4267200"/>
              <a:gd name="connsiteX430" fmla="*/ 2040892 w 12192000"/>
              <a:gd name="connsiteY430" fmla="*/ 2405205 h 4267200"/>
              <a:gd name="connsiteX431" fmla="*/ 2131689 w 12192000"/>
              <a:gd name="connsiteY431" fmla="*/ 1936926 h 4267200"/>
              <a:gd name="connsiteX432" fmla="*/ 2454820 w 12192000"/>
              <a:gd name="connsiteY432" fmla="*/ 1248808 h 4267200"/>
              <a:gd name="connsiteX433" fmla="*/ 2492512 w 12192000"/>
              <a:gd name="connsiteY433" fmla="*/ 1302920 h 4267200"/>
              <a:gd name="connsiteX434" fmla="*/ 2081216 w 12192000"/>
              <a:gd name="connsiteY434" fmla="*/ 2527513 h 4267200"/>
              <a:gd name="connsiteX435" fmla="*/ 2081211 w 12192000"/>
              <a:gd name="connsiteY435" fmla="*/ 2528916 h 4267200"/>
              <a:gd name="connsiteX436" fmla="*/ 2199067 w 12192000"/>
              <a:gd name="connsiteY436" fmla="*/ 2884061 h 4267200"/>
              <a:gd name="connsiteX437" fmla="*/ 3192586 w 12192000"/>
              <a:gd name="connsiteY437" fmla="*/ 3411496 h 4267200"/>
              <a:gd name="connsiteX438" fmla="*/ 3182620 w 12192000"/>
              <a:gd name="connsiteY438" fmla="*/ 3483279 h 4267200"/>
              <a:gd name="connsiteX439" fmla="*/ 2435119 w 12192000"/>
              <a:gd name="connsiteY439" fmla="*/ 3080173 h 4267200"/>
              <a:gd name="connsiteX440" fmla="*/ 2410152 w 12192000"/>
              <a:gd name="connsiteY440" fmla="*/ 3063751 h 4267200"/>
              <a:gd name="connsiteX441" fmla="*/ 2408099 w 12192000"/>
              <a:gd name="connsiteY441" fmla="*/ 3064403 h 4267200"/>
              <a:gd name="connsiteX442" fmla="*/ 2407218 w 12192000"/>
              <a:gd name="connsiteY442" fmla="*/ 3070324 h 4267200"/>
              <a:gd name="connsiteX443" fmla="*/ 2380138 w 12192000"/>
              <a:gd name="connsiteY443" fmla="*/ 3099341 h 4267200"/>
              <a:gd name="connsiteX444" fmla="*/ 1765923 w 12192000"/>
              <a:gd name="connsiteY444" fmla="*/ 3581043 h 4267200"/>
              <a:gd name="connsiteX445" fmla="*/ 1702258 w 12192000"/>
              <a:gd name="connsiteY445" fmla="*/ 3612286 h 4267200"/>
              <a:gd name="connsiteX446" fmla="*/ 1538370 w 12192000"/>
              <a:gd name="connsiteY446" fmla="*/ 3811804 h 4267200"/>
              <a:gd name="connsiteX447" fmla="*/ 1325720 w 12192000"/>
              <a:gd name="connsiteY447" fmla="*/ 4125411 h 4267200"/>
              <a:gd name="connsiteX448" fmla="*/ 1206279 w 12192000"/>
              <a:gd name="connsiteY448" fmla="*/ 4267200 h 4267200"/>
              <a:gd name="connsiteX449" fmla="*/ 1115040 w 12192000"/>
              <a:gd name="connsiteY449" fmla="*/ 4267200 h 4267200"/>
              <a:gd name="connsiteX450" fmla="*/ 1258195 w 12192000"/>
              <a:gd name="connsiteY450" fmla="*/ 4099624 h 4267200"/>
              <a:gd name="connsiteX451" fmla="*/ 1423113 w 12192000"/>
              <a:gd name="connsiteY451" fmla="*/ 3874565 h 4267200"/>
              <a:gd name="connsiteX452" fmla="*/ 1260565 w 12192000"/>
              <a:gd name="connsiteY452" fmla="*/ 4031982 h 4267200"/>
              <a:gd name="connsiteX453" fmla="*/ 1073327 w 12192000"/>
              <a:gd name="connsiteY453" fmla="*/ 4218727 h 4267200"/>
              <a:gd name="connsiteX454" fmla="*/ 1032294 w 12192000"/>
              <a:gd name="connsiteY454" fmla="*/ 4267200 h 4267200"/>
              <a:gd name="connsiteX455" fmla="*/ 993830 w 12192000"/>
              <a:gd name="connsiteY455" fmla="*/ 4267200 h 4267200"/>
              <a:gd name="connsiteX456" fmla="*/ 1051860 w 12192000"/>
              <a:gd name="connsiteY456" fmla="*/ 4198693 h 4267200"/>
              <a:gd name="connsiteX457" fmla="*/ 1240607 w 12192000"/>
              <a:gd name="connsiteY457" fmla="*/ 4010401 h 4267200"/>
              <a:gd name="connsiteX458" fmla="*/ 1310106 w 12192000"/>
              <a:gd name="connsiteY458" fmla="*/ 3943217 h 4267200"/>
              <a:gd name="connsiteX459" fmla="*/ 952103 w 12192000"/>
              <a:gd name="connsiteY459" fmla="*/ 4265972 h 4267200"/>
              <a:gd name="connsiteX460" fmla="*/ 951207 w 12192000"/>
              <a:gd name="connsiteY460" fmla="*/ 4267200 h 4267200"/>
              <a:gd name="connsiteX461" fmla="*/ 862760 w 12192000"/>
              <a:gd name="connsiteY461" fmla="*/ 4267200 h 4267200"/>
              <a:gd name="connsiteX462" fmla="*/ 909145 w 12192000"/>
              <a:gd name="connsiteY462" fmla="*/ 4199225 h 4267200"/>
              <a:gd name="connsiteX463" fmla="*/ 1214067 w 12192000"/>
              <a:gd name="connsiteY463" fmla="*/ 3908561 h 4267200"/>
              <a:gd name="connsiteX464" fmla="*/ 640967 w 12192000"/>
              <a:gd name="connsiteY464" fmla="*/ 4105601 h 4267200"/>
              <a:gd name="connsiteX465" fmla="*/ 372807 w 12192000"/>
              <a:gd name="connsiteY465" fmla="*/ 4243651 h 4267200"/>
              <a:gd name="connsiteX466" fmla="*/ 332830 w 12192000"/>
              <a:gd name="connsiteY466" fmla="*/ 4267200 h 4267200"/>
              <a:gd name="connsiteX467" fmla="*/ 168301 w 12192000"/>
              <a:gd name="connsiteY467" fmla="*/ 4267200 h 4267200"/>
              <a:gd name="connsiteX468" fmla="*/ 278002 w 12192000"/>
              <a:gd name="connsiteY468" fmla="*/ 4201399 h 4267200"/>
              <a:gd name="connsiteX469" fmla="*/ 527241 w 12192000"/>
              <a:gd name="connsiteY469" fmla="*/ 4065078 h 4267200"/>
              <a:gd name="connsiteX470" fmla="*/ 1510397 w 12192000"/>
              <a:gd name="connsiteY470" fmla="*/ 3684705 h 4267200"/>
              <a:gd name="connsiteX471" fmla="*/ 1146550 w 12192000"/>
              <a:gd name="connsiteY471" fmla="*/ 3802012 h 4267200"/>
              <a:gd name="connsiteX472" fmla="*/ 698834 w 12192000"/>
              <a:gd name="connsiteY472" fmla="*/ 3952272 h 4267200"/>
              <a:gd name="connsiteX473" fmla="*/ 192528 w 12192000"/>
              <a:gd name="connsiteY473" fmla="*/ 4236299 h 4267200"/>
              <a:gd name="connsiteX474" fmla="*/ 148586 w 12192000"/>
              <a:gd name="connsiteY474" fmla="*/ 4267200 h 4267200"/>
              <a:gd name="connsiteX475" fmla="*/ 98116 w 12192000"/>
              <a:gd name="connsiteY475" fmla="*/ 4267200 h 4267200"/>
              <a:gd name="connsiteX476" fmla="*/ 169669 w 12192000"/>
              <a:gd name="connsiteY476" fmla="*/ 4216852 h 4267200"/>
              <a:gd name="connsiteX477" fmla="*/ 687572 w 12192000"/>
              <a:gd name="connsiteY477" fmla="*/ 3925629 h 4267200"/>
              <a:gd name="connsiteX478" fmla="*/ 1138365 w 12192000"/>
              <a:gd name="connsiteY478" fmla="*/ 3774515 h 4267200"/>
              <a:gd name="connsiteX479" fmla="*/ 1505579 w 12192000"/>
              <a:gd name="connsiteY479" fmla="*/ 3655526 h 4267200"/>
              <a:gd name="connsiteX480" fmla="*/ 1313114 w 12192000"/>
              <a:gd name="connsiteY480" fmla="*/ 3655216 h 4267200"/>
              <a:gd name="connsiteX481" fmla="*/ 1109304 w 12192000"/>
              <a:gd name="connsiteY481" fmla="*/ 3669030 h 4267200"/>
              <a:gd name="connsiteX482" fmla="*/ 258951 w 12192000"/>
              <a:gd name="connsiteY482" fmla="*/ 4111994 h 4267200"/>
              <a:gd name="connsiteX483" fmla="*/ 80807 w 12192000"/>
              <a:gd name="connsiteY483" fmla="*/ 4267200 h 4267200"/>
              <a:gd name="connsiteX484" fmla="*/ 0 w 12192000"/>
              <a:gd name="connsiteY484" fmla="*/ 4267200 h 4267200"/>
              <a:gd name="connsiteX485" fmla="*/ 0 w 12192000"/>
              <a:gd name="connsiteY485" fmla="*/ 4233763 h 4267200"/>
              <a:gd name="connsiteX486" fmla="*/ 36881 w 12192000"/>
              <a:gd name="connsiteY486" fmla="*/ 4200118 h 4267200"/>
              <a:gd name="connsiteX487" fmla="*/ 910534 w 12192000"/>
              <a:gd name="connsiteY487" fmla="*/ 3629753 h 4267200"/>
              <a:gd name="connsiteX488" fmla="*/ 1578717 w 12192000"/>
              <a:gd name="connsiteY488" fmla="*/ 3575982 h 4267200"/>
              <a:gd name="connsiteX489" fmla="*/ 2338780 w 12192000"/>
              <a:gd name="connsiteY489" fmla="*/ 3033725 h 4267200"/>
              <a:gd name="connsiteX490" fmla="*/ 1807991 w 12192000"/>
              <a:gd name="connsiteY490" fmla="*/ 2807184 h 4267200"/>
              <a:gd name="connsiteX491" fmla="*/ 1416358 w 12192000"/>
              <a:gd name="connsiteY491" fmla="*/ 3112571 h 4267200"/>
              <a:gd name="connsiteX492" fmla="*/ 939066 w 12192000"/>
              <a:gd name="connsiteY492" fmla="*/ 3378798 h 4267200"/>
              <a:gd name="connsiteX493" fmla="*/ 115099 w 12192000"/>
              <a:gd name="connsiteY493" fmla="*/ 3607650 h 4267200"/>
              <a:gd name="connsiteX494" fmla="*/ 97284 w 12192000"/>
              <a:gd name="connsiteY494" fmla="*/ 3520393 h 4267200"/>
              <a:gd name="connsiteX495" fmla="*/ 922050 w 12192000"/>
              <a:gd name="connsiteY495" fmla="*/ 3074867 h 4267200"/>
              <a:gd name="connsiteX496" fmla="*/ 1405265 w 12192000"/>
              <a:gd name="connsiteY496" fmla="*/ 3016319 h 4267200"/>
              <a:gd name="connsiteX497" fmla="*/ 1407512 w 12192000"/>
              <a:gd name="connsiteY497" fmla="*/ 3018001 h 4267200"/>
              <a:gd name="connsiteX498" fmla="*/ 1726266 w 12192000"/>
              <a:gd name="connsiteY498" fmla="*/ 2777274 h 4267200"/>
              <a:gd name="connsiteX499" fmla="*/ 625390 w 12192000"/>
              <a:gd name="connsiteY499" fmla="*/ 2514541 h 4267200"/>
              <a:gd name="connsiteX500" fmla="*/ 619799 w 12192000"/>
              <a:gd name="connsiteY500" fmla="*/ 2527180 h 4267200"/>
              <a:gd name="connsiteX501" fmla="*/ 310030 w 12192000"/>
              <a:gd name="connsiteY501" fmla="*/ 2771818 h 4267200"/>
              <a:gd name="connsiteX502" fmla="*/ 173877 w 12192000"/>
              <a:gd name="connsiteY502" fmla="*/ 2937056 h 4267200"/>
              <a:gd name="connsiteX503" fmla="*/ 77889 w 12192000"/>
              <a:gd name="connsiteY503" fmla="*/ 3138440 h 4267200"/>
              <a:gd name="connsiteX504" fmla="*/ 0 w 12192000"/>
              <a:gd name="connsiteY504" fmla="*/ 3271395 h 4267200"/>
              <a:gd name="connsiteX505" fmla="*/ 0 w 12192000"/>
              <a:gd name="connsiteY505" fmla="*/ 3153002 h 4267200"/>
              <a:gd name="connsiteX506" fmla="*/ 2386 w 12192000"/>
              <a:gd name="connsiteY506" fmla="*/ 3149203 h 4267200"/>
              <a:gd name="connsiteX507" fmla="*/ 89753 w 12192000"/>
              <a:gd name="connsiteY507" fmla="*/ 2987702 h 4267200"/>
              <a:gd name="connsiteX508" fmla="*/ 76869 w 12192000"/>
              <a:gd name="connsiteY508" fmla="*/ 3005404 h 4267200"/>
              <a:gd name="connsiteX509" fmla="*/ 32049 w 12192000"/>
              <a:gd name="connsiteY509" fmla="*/ 3065814 h 4267200"/>
              <a:gd name="connsiteX510" fmla="*/ 0 w 12192000"/>
              <a:gd name="connsiteY510" fmla="*/ 3108744 h 4267200"/>
              <a:gd name="connsiteX511" fmla="*/ 0 w 12192000"/>
              <a:gd name="connsiteY511" fmla="*/ 3058059 h 4267200"/>
              <a:gd name="connsiteX512" fmla="*/ 7610 w 12192000"/>
              <a:gd name="connsiteY512" fmla="*/ 3047889 h 4267200"/>
              <a:gd name="connsiteX513" fmla="*/ 52419 w 12192000"/>
              <a:gd name="connsiteY513" fmla="*/ 2987479 h 4267200"/>
              <a:gd name="connsiteX514" fmla="*/ 59142 w 12192000"/>
              <a:gd name="connsiteY514" fmla="*/ 2978488 h 4267200"/>
              <a:gd name="connsiteX515" fmla="*/ 0 w 12192000"/>
              <a:gd name="connsiteY515" fmla="*/ 3015334 h 4267200"/>
              <a:gd name="connsiteX516" fmla="*/ 0 w 12192000"/>
              <a:gd name="connsiteY516" fmla="*/ 2914286 h 4267200"/>
              <a:gd name="connsiteX517" fmla="*/ 36383 w 12192000"/>
              <a:gd name="connsiteY517" fmla="*/ 2901128 h 4267200"/>
              <a:gd name="connsiteX518" fmla="*/ 156329 w 12192000"/>
              <a:gd name="connsiteY518" fmla="*/ 2840533 h 4267200"/>
              <a:gd name="connsiteX519" fmla="*/ 358355 w 12192000"/>
              <a:gd name="connsiteY519" fmla="*/ 2620471 h 4267200"/>
              <a:gd name="connsiteX520" fmla="*/ 510577 w 12192000"/>
              <a:gd name="connsiteY520" fmla="*/ 2501244 h 4267200"/>
              <a:gd name="connsiteX521" fmla="*/ 211967 w 12192000"/>
              <a:gd name="connsiteY521" fmla="*/ 2479171 h 4267200"/>
              <a:gd name="connsiteX522" fmla="*/ 0 w 12192000"/>
              <a:gd name="connsiteY522" fmla="*/ 2476398 h 4267200"/>
              <a:gd name="connsiteX523" fmla="*/ 0 w 12192000"/>
              <a:gd name="connsiteY523" fmla="*/ 2389189 h 4267200"/>
              <a:gd name="connsiteX524" fmla="*/ 103062 w 12192000"/>
              <a:gd name="connsiteY524" fmla="*/ 2389518 h 4267200"/>
              <a:gd name="connsiteX525" fmla="*/ 510734 w 12192000"/>
              <a:gd name="connsiteY525" fmla="*/ 2416201 h 4267200"/>
              <a:gd name="connsiteX526" fmla="*/ 279257 w 12192000"/>
              <a:gd name="connsiteY526" fmla="*/ 2092102 h 4267200"/>
              <a:gd name="connsiteX527" fmla="*/ 65265 w 12192000"/>
              <a:gd name="connsiteY527" fmla="*/ 2006049 h 4267200"/>
              <a:gd name="connsiteX528" fmla="*/ 0 w 12192000"/>
              <a:gd name="connsiteY528" fmla="*/ 1982532 h 4267200"/>
              <a:gd name="connsiteX529" fmla="*/ 0 w 12192000"/>
              <a:gd name="connsiteY529" fmla="*/ 1912789 h 4267200"/>
              <a:gd name="connsiteX530" fmla="*/ 97460 w 12192000"/>
              <a:gd name="connsiteY530" fmla="*/ 1953725 h 4267200"/>
              <a:gd name="connsiteX531" fmla="*/ 221272 w 12192000"/>
              <a:gd name="connsiteY531" fmla="*/ 1980766 h 4267200"/>
              <a:gd name="connsiteX532" fmla="*/ 116765 w 12192000"/>
              <a:gd name="connsiteY532" fmla="*/ 1911033 h 4267200"/>
              <a:gd name="connsiteX533" fmla="*/ 16405 w 12192000"/>
              <a:gd name="connsiteY533" fmla="*/ 1803412 h 4267200"/>
              <a:gd name="connsiteX534" fmla="*/ 0 w 12192000"/>
              <a:gd name="connsiteY534" fmla="*/ 1784777 h 4267200"/>
              <a:gd name="connsiteX535" fmla="*/ 0 w 12192000"/>
              <a:gd name="connsiteY535" fmla="*/ 1740082 h 4267200"/>
              <a:gd name="connsiteX536" fmla="*/ 39394 w 12192000"/>
              <a:gd name="connsiteY536" fmla="*/ 1784856 h 4267200"/>
              <a:gd name="connsiteX537" fmla="*/ 135813 w 12192000"/>
              <a:gd name="connsiteY537" fmla="*/ 1888838 h 4267200"/>
              <a:gd name="connsiteX538" fmla="*/ 242575 w 12192000"/>
              <a:gd name="connsiteY538" fmla="*/ 1958841 h 4267200"/>
              <a:gd name="connsiteX539" fmla="*/ 82197 w 12192000"/>
              <a:gd name="connsiteY539" fmla="*/ 1754826 h 4267200"/>
              <a:gd name="connsiteX540" fmla="*/ 0 w 12192000"/>
              <a:gd name="connsiteY540" fmla="*/ 1679650 h 4267200"/>
              <a:gd name="connsiteX541" fmla="*/ 0 w 12192000"/>
              <a:gd name="connsiteY541" fmla="*/ 1602463 h 4267200"/>
              <a:gd name="connsiteX542" fmla="*/ 84689 w 12192000"/>
              <a:gd name="connsiteY542" fmla="*/ 1677442 h 4267200"/>
              <a:gd name="connsiteX543" fmla="*/ 298437 w 12192000"/>
              <a:gd name="connsiteY543" fmla="*/ 1968019 h 4267200"/>
              <a:gd name="connsiteX544" fmla="*/ 227269 w 12192000"/>
              <a:gd name="connsiteY544" fmla="*/ 1114064 h 4267200"/>
              <a:gd name="connsiteX545" fmla="*/ 248003 w 12192000"/>
              <a:gd name="connsiteY545" fmla="*/ 1089613 h 4267200"/>
              <a:gd name="connsiteX546" fmla="*/ 427020 w 12192000"/>
              <a:gd name="connsiteY546" fmla="*/ 1619803 h 4267200"/>
              <a:gd name="connsiteX547" fmla="*/ 340345 w 12192000"/>
              <a:gd name="connsiteY547" fmla="*/ 2027739 h 4267200"/>
              <a:gd name="connsiteX548" fmla="*/ 360865 w 12192000"/>
              <a:gd name="connsiteY548" fmla="*/ 2044827 h 4267200"/>
              <a:gd name="connsiteX549" fmla="*/ 560414 w 12192000"/>
              <a:gd name="connsiteY549" fmla="*/ 2421457 h 4267200"/>
              <a:gd name="connsiteX550" fmla="*/ 1359703 w 12192000"/>
              <a:gd name="connsiteY550" fmla="*/ 2578554 h 4267200"/>
              <a:gd name="connsiteX551" fmla="*/ 1359422 w 12192000"/>
              <a:gd name="connsiteY551" fmla="*/ 2577994 h 4267200"/>
              <a:gd name="connsiteX552" fmla="*/ 828701 w 12192000"/>
              <a:gd name="connsiteY552" fmla="*/ 1839520 h 4267200"/>
              <a:gd name="connsiteX553" fmla="*/ 494427 w 12192000"/>
              <a:gd name="connsiteY553" fmla="*/ 1092333 h 4267200"/>
              <a:gd name="connsiteX554" fmla="*/ 506322 w 12192000"/>
              <a:gd name="connsiteY554" fmla="*/ 1020997 h 4267200"/>
              <a:gd name="connsiteX555" fmla="*/ 4570198 w 12192000"/>
              <a:gd name="connsiteY555" fmla="*/ 978081 h 4267200"/>
              <a:gd name="connsiteX556" fmla="*/ 4523691 w 12192000"/>
              <a:gd name="connsiteY556" fmla="*/ 1127776 h 4267200"/>
              <a:gd name="connsiteX557" fmla="*/ 4509875 w 12192000"/>
              <a:gd name="connsiteY557" fmla="*/ 1167552 h 4267200"/>
              <a:gd name="connsiteX558" fmla="*/ 4478168 w 12192000"/>
              <a:gd name="connsiteY558" fmla="*/ 1260735 h 4267200"/>
              <a:gd name="connsiteX559" fmla="*/ 4409309 w 12192000"/>
              <a:gd name="connsiteY559" fmla="*/ 1666996 h 4267200"/>
              <a:gd name="connsiteX560" fmla="*/ 4370031 w 12192000"/>
              <a:gd name="connsiteY560" fmla="*/ 1955666 h 4267200"/>
              <a:gd name="connsiteX561" fmla="*/ 4570198 w 12192000"/>
              <a:gd name="connsiteY561" fmla="*/ 978081 h 4267200"/>
              <a:gd name="connsiteX562" fmla="*/ 12149131 w 12192000"/>
              <a:gd name="connsiteY562" fmla="*/ 959050 h 4267200"/>
              <a:gd name="connsiteX563" fmla="*/ 12105664 w 12192000"/>
              <a:gd name="connsiteY563" fmla="*/ 1006960 h 4267200"/>
              <a:gd name="connsiteX564" fmla="*/ 11883102 w 12192000"/>
              <a:gd name="connsiteY564" fmla="*/ 1184424 h 4267200"/>
              <a:gd name="connsiteX565" fmla="*/ 11665174 w 12192000"/>
              <a:gd name="connsiteY565" fmla="*/ 1317493 h 4267200"/>
              <a:gd name="connsiteX566" fmla="*/ 11590337 w 12192000"/>
              <a:gd name="connsiteY566" fmla="*/ 1348256 h 4267200"/>
              <a:gd name="connsiteX567" fmla="*/ 11492588 w 12192000"/>
              <a:gd name="connsiteY567" fmla="*/ 1390573 h 4267200"/>
              <a:gd name="connsiteX568" fmla="*/ 11888865 w 12192000"/>
              <a:gd name="connsiteY568" fmla="*/ 1220988 h 4267200"/>
              <a:gd name="connsiteX569" fmla="*/ 12149131 w 12192000"/>
              <a:gd name="connsiteY569" fmla="*/ 959050 h 4267200"/>
              <a:gd name="connsiteX570" fmla="*/ 4557898 w 12192000"/>
              <a:gd name="connsiteY570" fmla="*/ 900011 h 4267200"/>
              <a:gd name="connsiteX571" fmla="*/ 4344840 w 12192000"/>
              <a:gd name="connsiteY571" fmla="*/ 1922038 h 4267200"/>
              <a:gd name="connsiteX572" fmla="*/ 4378710 w 12192000"/>
              <a:gd name="connsiteY572" fmla="*/ 1665516 h 4267200"/>
              <a:gd name="connsiteX573" fmla="*/ 4448798 w 12192000"/>
              <a:gd name="connsiteY573" fmla="*/ 1253024 h 4267200"/>
              <a:gd name="connsiteX574" fmla="*/ 4480315 w 12192000"/>
              <a:gd name="connsiteY574" fmla="*/ 1158454 h 4267200"/>
              <a:gd name="connsiteX575" fmla="*/ 4494133 w 12192000"/>
              <a:gd name="connsiteY575" fmla="*/ 1118676 h 4267200"/>
              <a:gd name="connsiteX576" fmla="*/ 4557898 w 12192000"/>
              <a:gd name="connsiteY576" fmla="*/ 900011 h 4267200"/>
              <a:gd name="connsiteX577" fmla="*/ 5870151 w 12192000"/>
              <a:gd name="connsiteY577" fmla="*/ 898890 h 4267200"/>
              <a:gd name="connsiteX578" fmla="*/ 5861335 w 12192000"/>
              <a:gd name="connsiteY578" fmla="*/ 899177 h 4267200"/>
              <a:gd name="connsiteX579" fmla="*/ 5843702 w 12192000"/>
              <a:gd name="connsiteY579" fmla="*/ 899748 h 4267200"/>
              <a:gd name="connsiteX580" fmla="*/ 5651107 w 12192000"/>
              <a:gd name="connsiteY580" fmla="*/ 920306 h 4267200"/>
              <a:gd name="connsiteX581" fmla="*/ 5459407 w 12192000"/>
              <a:gd name="connsiteY581" fmla="*/ 940975 h 4267200"/>
              <a:gd name="connsiteX582" fmla="*/ 5374846 w 12192000"/>
              <a:gd name="connsiteY582" fmla="*/ 941988 h 4267200"/>
              <a:gd name="connsiteX583" fmla="*/ 5256105 w 12192000"/>
              <a:gd name="connsiteY583" fmla="*/ 945632 h 4267200"/>
              <a:gd name="connsiteX584" fmla="*/ 5107071 w 12192000"/>
              <a:gd name="connsiteY584" fmla="*/ 969720 h 4267200"/>
              <a:gd name="connsiteX585" fmla="*/ 4998681 w 12192000"/>
              <a:gd name="connsiteY585" fmla="*/ 988771 h 4267200"/>
              <a:gd name="connsiteX586" fmla="*/ 5870151 w 12192000"/>
              <a:gd name="connsiteY586" fmla="*/ 898890 h 4267200"/>
              <a:gd name="connsiteX587" fmla="*/ 12190084 w 12192000"/>
              <a:gd name="connsiteY587" fmla="*/ 854709 h 4267200"/>
              <a:gd name="connsiteX588" fmla="*/ 12162947 w 12192000"/>
              <a:gd name="connsiteY588" fmla="*/ 879275 h 4267200"/>
              <a:gd name="connsiteX589" fmla="*/ 11721478 w 12192000"/>
              <a:gd name="connsiteY589" fmla="*/ 1216434 h 4267200"/>
              <a:gd name="connsiteX590" fmla="*/ 11680712 w 12192000"/>
              <a:gd name="connsiteY590" fmla="*/ 1239730 h 4267200"/>
              <a:gd name="connsiteX591" fmla="*/ 11505347 w 12192000"/>
              <a:gd name="connsiteY591" fmla="*/ 1352837 h 4267200"/>
              <a:gd name="connsiteX592" fmla="*/ 11580962 w 12192000"/>
              <a:gd name="connsiteY592" fmla="*/ 1321759 h 4267200"/>
              <a:gd name="connsiteX593" fmla="*/ 11654234 w 12192000"/>
              <a:gd name="connsiteY593" fmla="*/ 1291618 h 4267200"/>
              <a:gd name="connsiteX594" fmla="*/ 11867274 w 12192000"/>
              <a:gd name="connsiteY594" fmla="*/ 1160983 h 4267200"/>
              <a:gd name="connsiteX595" fmla="*/ 12086035 w 12192000"/>
              <a:gd name="connsiteY595" fmla="*/ 986418 h 4267200"/>
              <a:gd name="connsiteX596" fmla="*/ 12190084 w 12192000"/>
              <a:gd name="connsiteY596" fmla="*/ 854709 h 4267200"/>
              <a:gd name="connsiteX597" fmla="*/ 5504425 w 12192000"/>
              <a:gd name="connsiteY597" fmla="*/ 848067 h 4267200"/>
              <a:gd name="connsiteX598" fmla="*/ 4968849 w 12192000"/>
              <a:gd name="connsiteY598" fmla="*/ 962318 h 4267200"/>
              <a:gd name="connsiteX599" fmla="*/ 5104039 w 12192000"/>
              <a:gd name="connsiteY599" fmla="*/ 940634 h 4267200"/>
              <a:gd name="connsiteX600" fmla="*/ 5256311 w 12192000"/>
              <a:gd name="connsiteY600" fmla="*/ 916490 h 4267200"/>
              <a:gd name="connsiteX601" fmla="*/ 5377381 w 12192000"/>
              <a:gd name="connsiteY601" fmla="*/ 912671 h 4267200"/>
              <a:gd name="connsiteX602" fmla="*/ 5460148 w 12192000"/>
              <a:gd name="connsiteY602" fmla="*/ 911442 h 4267200"/>
              <a:gd name="connsiteX603" fmla="*/ 5648971 w 12192000"/>
              <a:gd name="connsiteY603" fmla="*/ 891331 h 4267200"/>
              <a:gd name="connsiteX604" fmla="*/ 5844807 w 12192000"/>
              <a:gd name="connsiteY604" fmla="*/ 870718 h 4267200"/>
              <a:gd name="connsiteX605" fmla="*/ 5862975 w 12192000"/>
              <a:gd name="connsiteY605" fmla="*/ 869756 h 4267200"/>
              <a:gd name="connsiteX606" fmla="*/ 5920887 w 12192000"/>
              <a:gd name="connsiteY606" fmla="*/ 865929 h 4267200"/>
              <a:gd name="connsiteX607" fmla="*/ 5504425 w 12192000"/>
              <a:gd name="connsiteY607" fmla="*/ 848067 h 4267200"/>
              <a:gd name="connsiteX608" fmla="*/ 8924104 w 12192000"/>
              <a:gd name="connsiteY608" fmla="*/ 777000 h 4267200"/>
              <a:gd name="connsiteX609" fmla="*/ 8921999 w 12192000"/>
              <a:gd name="connsiteY609" fmla="*/ 794136 h 4267200"/>
              <a:gd name="connsiteX610" fmla="*/ 8916066 w 12192000"/>
              <a:gd name="connsiteY610" fmla="*/ 843129 h 4267200"/>
              <a:gd name="connsiteX611" fmla="*/ 8909852 w 12192000"/>
              <a:gd name="connsiteY611" fmla="*/ 1005313 h 4267200"/>
              <a:gd name="connsiteX612" fmla="*/ 8936982 w 12192000"/>
              <a:gd name="connsiteY612" fmla="*/ 1614896 h 4267200"/>
              <a:gd name="connsiteX613" fmla="*/ 8939706 w 12192000"/>
              <a:gd name="connsiteY613" fmla="*/ 1632791 h 4267200"/>
              <a:gd name="connsiteX614" fmla="*/ 8946691 w 12192000"/>
              <a:gd name="connsiteY614" fmla="*/ 1680170 h 4267200"/>
              <a:gd name="connsiteX615" fmla="*/ 8947643 w 12192000"/>
              <a:gd name="connsiteY615" fmla="*/ 1649028 h 4267200"/>
              <a:gd name="connsiteX616" fmla="*/ 8931687 w 12192000"/>
              <a:gd name="connsiteY616" fmla="*/ 871628 h 4267200"/>
              <a:gd name="connsiteX617" fmla="*/ 8929804 w 12192000"/>
              <a:gd name="connsiteY617" fmla="*/ 850229 h 4267200"/>
              <a:gd name="connsiteX618" fmla="*/ 8924104 w 12192000"/>
              <a:gd name="connsiteY618" fmla="*/ 777000 h 4267200"/>
              <a:gd name="connsiteX619" fmla="*/ 8951219 w 12192000"/>
              <a:gd name="connsiteY619" fmla="*/ 764662 h 4267200"/>
              <a:gd name="connsiteX620" fmla="*/ 8957270 w 12192000"/>
              <a:gd name="connsiteY620" fmla="*/ 847698 h 4267200"/>
              <a:gd name="connsiteX621" fmla="*/ 8959153 w 12192000"/>
              <a:gd name="connsiteY621" fmla="*/ 869097 h 4267200"/>
              <a:gd name="connsiteX622" fmla="*/ 8976081 w 12192000"/>
              <a:gd name="connsiteY622" fmla="*/ 1619865 h 4267200"/>
              <a:gd name="connsiteX623" fmla="*/ 8951219 w 12192000"/>
              <a:gd name="connsiteY623" fmla="*/ 764662 h 4267200"/>
              <a:gd name="connsiteX624" fmla="*/ 8898081 w 12192000"/>
              <a:gd name="connsiteY624" fmla="*/ 630137 h 4267200"/>
              <a:gd name="connsiteX625" fmla="*/ 8910095 w 12192000"/>
              <a:gd name="connsiteY625" fmla="*/ 1626691 h 4267200"/>
              <a:gd name="connsiteX626" fmla="*/ 8908822 w 12192000"/>
              <a:gd name="connsiteY626" fmla="*/ 1619067 h 4267200"/>
              <a:gd name="connsiteX627" fmla="*/ 8881669 w 12192000"/>
              <a:gd name="connsiteY627" fmla="*/ 1004967 h 4267200"/>
              <a:gd name="connsiteX628" fmla="*/ 8888265 w 12192000"/>
              <a:gd name="connsiteY628" fmla="*/ 840369 h 4267200"/>
              <a:gd name="connsiteX629" fmla="*/ 8894429 w 12192000"/>
              <a:gd name="connsiteY629" fmla="*/ 790831 h 4267200"/>
              <a:gd name="connsiteX630" fmla="*/ 8898081 w 12192000"/>
              <a:gd name="connsiteY630" fmla="*/ 630137 h 4267200"/>
              <a:gd name="connsiteX631" fmla="*/ 11491396 w 12192000"/>
              <a:gd name="connsiteY631" fmla="*/ 623931 h 4267200"/>
              <a:gd name="connsiteX632" fmla="*/ 11413329 w 12192000"/>
              <a:gd name="connsiteY632" fmla="*/ 662344 h 4267200"/>
              <a:gd name="connsiteX633" fmla="*/ 10966547 w 12192000"/>
              <a:gd name="connsiteY633" fmla="*/ 818916 h 4267200"/>
              <a:gd name="connsiteX634" fmla="*/ 10498883 w 12192000"/>
              <a:gd name="connsiteY634" fmla="*/ 1111507 h 4267200"/>
              <a:gd name="connsiteX635" fmla="*/ 10671292 w 12192000"/>
              <a:gd name="connsiteY635" fmla="*/ 1035777 h 4267200"/>
              <a:gd name="connsiteX636" fmla="*/ 10685894 w 12192000"/>
              <a:gd name="connsiteY636" fmla="*/ 1027151 h 4267200"/>
              <a:gd name="connsiteX637" fmla="*/ 11104337 w 12192000"/>
              <a:gd name="connsiteY637" fmla="*/ 817377 h 4267200"/>
              <a:gd name="connsiteX638" fmla="*/ 11491396 w 12192000"/>
              <a:gd name="connsiteY638" fmla="*/ 623931 h 4267200"/>
              <a:gd name="connsiteX639" fmla="*/ 10779304 w 12192000"/>
              <a:gd name="connsiteY639" fmla="*/ 584486 h 4267200"/>
              <a:gd name="connsiteX640" fmla="*/ 10658378 w 12192000"/>
              <a:gd name="connsiteY640" fmla="*/ 772788 h 4267200"/>
              <a:gd name="connsiteX641" fmla="*/ 10475581 w 12192000"/>
              <a:gd name="connsiteY641" fmla="*/ 1070739 h 4267200"/>
              <a:gd name="connsiteX642" fmla="*/ 10735178 w 12192000"/>
              <a:gd name="connsiteY642" fmla="*/ 693281 h 4267200"/>
              <a:gd name="connsiteX643" fmla="*/ 10132488 w 12192000"/>
              <a:gd name="connsiteY643" fmla="*/ 518596 h 4267200"/>
              <a:gd name="connsiteX644" fmla="*/ 9879465 w 12192000"/>
              <a:gd name="connsiteY644" fmla="*/ 567273 h 4267200"/>
              <a:gd name="connsiteX645" fmla="*/ 9364243 w 12192000"/>
              <a:gd name="connsiteY645" fmla="*/ 809468 h 4267200"/>
              <a:gd name="connsiteX646" fmla="*/ 9366655 w 12192000"/>
              <a:gd name="connsiteY646" fmla="*/ 809848 h 4267200"/>
              <a:gd name="connsiteX647" fmla="*/ 9914233 w 12192000"/>
              <a:gd name="connsiteY647" fmla="*/ 596159 h 4267200"/>
              <a:gd name="connsiteX648" fmla="*/ 10264524 w 12192000"/>
              <a:gd name="connsiteY648" fmla="*/ 501747 h 4267200"/>
              <a:gd name="connsiteX649" fmla="*/ 9922837 w 12192000"/>
              <a:gd name="connsiteY649" fmla="*/ 622979 h 4267200"/>
              <a:gd name="connsiteX650" fmla="*/ 9416908 w 12192000"/>
              <a:gd name="connsiteY650" fmla="*/ 818889 h 4267200"/>
              <a:gd name="connsiteX651" fmla="*/ 9418234 w 12192000"/>
              <a:gd name="connsiteY651" fmla="*/ 818810 h 4267200"/>
              <a:gd name="connsiteX652" fmla="*/ 10264524 w 12192000"/>
              <a:gd name="connsiteY652" fmla="*/ 501747 h 4267200"/>
              <a:gd name="connsiteX653" fmla="*/ 10802699 w 12192000"/>
              <a:gd name="connsiteY653" fmla="*/ 488163 h 4267200"/>
              <a:gd name="connsiteX654" fmla="*/ 10618739 w 12192000"/>
              <a:gd name="connsiteY654" fmla="*/ 734118 h 4267200"/>
              <a:gd name="connsiteX655" fmla="*/ 10604580 w 12192000"/>
              <a:gd name="connsiteY655" fmla="*/ 753877 h 4267200"/>
              <a:gd name="connsiteX656" fmla="*/ 10529643 w 12192000"/>
              <a:gd name="connsiteY656" fmla="*/ 867004 h 4267200"/>
              <a:gd name="connsiteX657" fmla="*/ 10462194 w 12192000"/>
              <a:gd name="connsiteY657" fmla="*/ 1035452 h 4267200"/>
              <a:gd name="connsiteX658" fmla="*/ 10635117 w 12192000"/>
              <a:gd name="connsiteY658" fmla="*/ 757788 h 4267200"/>
              <a:gd name="connsiteX659" fmla="*/ 10802699 w 12192000"/>
              <a:gd name="connsiteY659" fmla="*/ 488163 h 4267200"/>
              <a:gd name="connsiteX660" fmla="*/ 10359107 w 12192000"/>
              <a:gd name="connsiteY660" fmla="*/ 485136 h 4267200"/>
              <a:gd name="connsiteX661" fmla="*/ 9515108 w 12192000"/>
              <a:gd name="connsiteY661" fmla="*/ 825701 h 4267200"/>
              <a:gd name="connsiteX662" fmla="*/ 10359107 w 12192000"/>
              <a:gd name="connsiteY662" fmla="*/ 485136 h 4267200"/>
              <a:gd name="connsiteX663" fmla="*/ 11886089 w 12192000"/>
              <a:gd name="connsiteY663" fmla="*/ 483936 h 4267200"/>
              <a:gd name="connsiteX664" fmla="*/ 11622890 w 12192000"/>
              <a:gd name="connsiteY664" fmla="*/ 661575 h 4267200"/>
              <a:gd name="connsiteX665" fmla="*/ 11038640 w 12192000"/>
              <a:gd name="connsiteY665" fmla="*/ 996875 h 4267200"/>
              <a:gd name="connsiteX666" fmla="*/ 10561310 w 12192000"/>
              <a:gd name="connsiteY666" fmla="*/ 1145020 h 4267200"/>
              <a:gd name="connsiteX667" fmla="*/ 10675127 w 12192000"/>
              <a:gd name="connsiteY667" fmla="*/ 1163586 h 4267200"/>
              <a:gd name="connsiteX668" fmla="*/ 11120351 w 12192000"/>
              <a:gd name="connsiteY668" fmla="*/ 990907 h 4267200"/>
              <a:gd name="connsiteX669" fmla="*/ 11648506 w 12192000"/>
              <a:gd name="connsiteY669" fmla="*/ 680145 h 4267200"/>
              <a:gd name="connsiteX670" fmla="*/ 11886089 w 12192000"/>
              <a:gd name="connsiteY670" fmla="*/ 483936 h 4267200"/>
              <a:gd name="connsiteX671" fmla="*/ 3607114 w 12192000"/>
              <a:gd name="connsiteY671" fmla="*/ 467441 h 4267200"/>
              <a:gd name="connsiteX672" fmla="*/ 3296242 w 12192000"/>
              <a:gd name="connsiteY672" fmla="*/ 807991 h 4267200"/>
              <a:gd name="connsiteX673" fmla="*/ 3174674 w 12192000"/>
              <a:gd name="connsiteY673" fmla="*/ 919759 h 4267200"/>
              <a:gd name="connsiteX674" fmla="*/ 3042978 w 12192000"/>
              <a:gd name="connsiteY674" fmla="*/ 1054894 h 4267200"/>
              <a:gd name="connsiteX675" fmla="*/ 2968914 w 12192000"/>
              <a:gd name="connsiteY675" fmla="*/ 1133756 h 4267200"/>
              <a:gd name="connsiteX676" fmla="*/ 3103823 w 12192000"/>
              <a:gd name="connsiteY676" fmla="*/ 1026814 h 4267200"/>
              <a:gd name="connsiteX677" fmla="*/ 3607114 w 12192000"/>
              <a:gd name="connsiteY677" fmla="*/ 467441 h 4267200"/>
              <a:gd name="connsiteX678" fmla="*/ 10784544 w 12192000"/>
              <a:gd name="connsiteY678" fmla="*/ 465669 h 4267200"/>
              <a:gd name="connsiteX679" fmla="*/ 10426419 w 12192000"/>
              <a:gd name="connsiteY679" fmla="*/ 1062158 h 4267200"/>
              <a:gd name="connsiteX680" fmla="*/ 10471732 w 12192000"/>
              <a:gd name="connsiteY680" fmla="*/ 921679 h 4267200"/>
              <a:gd name="connsiteX681" fmla="*/ 10504824 w 12192000"/>
              <a:gd name="connsiteY681" fmla="*/ 852631 h 4267200"/>
              <a:gd name="connsiteX682" fmla="*/ 10582237 w 12192000"/>
              <a:gd name="connsiteY682" fmla="*/ 736692 h 4267200"/>
              <a:gd name="connsiteX683" fmla="*/ 10596401 w 12192000"/>
              <a:gd name="connsiteY683" fmla="*/ 716935 h 4267200"/>
              <a:gd name="connsiteX684" fmla="*/ 10784544 w 12192000"/>
              <a:gd name="connsiteY684" fmla="*/ 465669 h 4267200"/>
              <a:gd name="connsiteX685" fmla="*/ 11916494 w 12192000"/>
              <a:gd name="connsiteY685" fmla="*/ 422768 h 4267200"/>
              <a:gd name="connsiteX686" fmla="*/ 11703185 w 12192000"/>
              <a:gd name="connsiteY686" fmla="*/ 528178 h 4267200"/>
              <a:gd name="connsiteX687" fmla="*/ 11680755 w 12192000"/>
              <a:gd name="connsiteY687" fmla="*/ 543149 h 4267200"/>
              <a:gd name="connsiteX688" fmla="*/ 11116818 w 12192000"/>
              <a:gd name="connsiteY688" fmla="*/ 842623 h 4267200"/>
              <a:gd name="connsiteX689" fmla="*/ 10700164 w 12192000"/>
              <a:gd name="connsiteY689" fmla="*/ 1051220 h 4267200"/>
              <a:gd name="connsiteX690" fmla="*/ 10685570 w 12192000"/>
              <a:gd name="connsiteY690" fmla="*/ 1059849 h 4267200"/>
              <a:gd name="connsiteX691" fmla="*/ 10584288 w 12192000"/>
              <a:gd name="connsiteY691" fmla="*/ 1113543 h 4267200"/>
              <a:gd name="connsiteX692" fmla="*/ 11026698 w 12192000"/>
              <a:gd name="connsiteY692" fmla="*/ 971858 h 4267200"/>
              <a:gd name="connsiteX693" fmla="*/ 11607604 w 12192000"/>
              <a:gd name="connsiteY693" fmla="*/ 638368 h 4267200"/>
              <a:gd name="connsiteX694" fmla="*/ 11919452 w 12192000"/>
              <a:gd name="connsiteY694" fmla="*/ 423380 h 4267200"/>
              <a:gd name="connsiteX695" fmla="*/ 11916494 w 12192000"/>
              <a:gd name="connsiteY695" fmla="*/ 422768 h 4267200"/>
              <a:gd name="connsiteX696" fmla="*/ 8148168 w 12192000"/>
              <a:gd name="connsiteY696" fmla="*/ 416949 h 4267200"/>
              <a:gd name="connsiteX697" fmla="*/ 7862052 w 12192000"/>
              <a:gd name="connsiteY697" fmla="*/ 694330 h 4267200"/>
              <a:gd name="connsiteX698" fmla="*/ 7808002 w 12192000"/>
              <a:gd name="connsiteY698" fmla="*/ 759654 h 4267200"/>
              <a:gd name="connsiteX699" fmla="*/ 8295299 w 12192000"/>
              <a:gd name="connsiteY699" fmla="*/ 416143 h 4267200"/>
              <a:gd name="connsiteX700" fmla="*/ 8309124 w 12192000"/>
              <a:gd name="connsiteY700" fmla="*/ 534021 h 4267200"/>
              <a:gd name="connsiteX701" fmla="*/ 8293154 w 12192000"/>
              <a:gd name="connsiteY701" fmla="*/ 672115 h 4267200"/>
              <a:gd name="connsiteX702" fmla="*/ 8279099 w 12192000"/>
              <a:gd name="connsiteY702" fmla="*/ 769176 h 4267200"/>
              <a:gd name="connsiteX703" fmla="*/ 8309186 w 12192000"/>
              <a:gd name="connsiteY703" fmla="*/ 1060039 h 4267200"/>
              <a:gd name="connsiteX704" fmla="*/ 8410512 w 12192000"/>
              <a:gd name="connsiteY704" fmla="*/ 1511108 h 4267200"/>
              <a:gd name="connsiteX705" fmla="*/ 8351657 w 12192000"/>
              <a:gd name="connsiteY705" fmla="*/ 521768 h 4267200"/>
              <a:gd name="connsiteX706" fmla="*/ 8295299 w 12192000"/>
              <a:gd name="connsiteY706" fmla="*/ 416143 h 4267200"/>
              <a:gd name="connsiteX707" fmla="*/ 8266483 w 12192000"/>
              <a:gd name="connsiteY707" fmla="*/ 414244 h 4267200"/>
              <a:gd name="connsiteX708" fmla="*/ 8343425 w 12192000"/>
              <a:gd name="connsiteY708" fmla="*/ 1357811 h 4267200"/>
              <a:gd name="connsiteX709" fmla="*/ 8282114 w 12192000"/>
              <a:gd name="connsiteY709" fmla="*/ 1064671 h 4267200"/>
              <a:gd name="connsiteX710" fmla="*/ 8251298 w 12192000"/>
              <a:gd name="connsiteY710" fmla="*/ 766414 h 4267200"/>
              <a:gd name="connsiteX711" fmla="*/ 8265729 w 12192000"/>
              <a:gd name="connsiteY711" fmla="*/ 666939 h 4267200"/>
              <a:gd name="connsiteX712" fmla="*/ 8281494 w 12192000"/>
              <a:gd name="connsiteY712" fmla="*/ 533909 h 4267200"/>
              <a:gd name="connsiteX713" fmla="*/ 8266483 w 12192000"/>
              <a:gd name="connsiteY713" fmla="*/ 414244 h 4267200"/>
              <a:gd name="connsiteX714" fmla="*/ 8140802 w 12192000"/>
              <a:gd name="connsiteY714" fmla="*/ 388720 h 4267200"/>
              <a:gd name="connsiteX715" fmla="*/ 7860379 w 12192000"/>
              <a:gd name="connsiteY715" fmla="*/ 596411 h 4267200"/>
              <a:gd name="connsiteX716" fmla="*/ 7737688 w 12192000"/>
              <a:gd name="connsiteY716" fmla="*/ 790400 h 4267200"/>
              <a:gd name="connsiteX717" fmla="*/ 7726885 w 12192000"/>
              <a:gd name="connsiteY717" fmla="*/ 812869 h 4267200"/>
              <a:gd name="connsiteX718" fmla="*/ 7840490 w 12192000"/>
              <a:gd name="connsiteY718" fmla="*/ 676832 h 4267200"/>
              <a:gd name="connsiteX719" fmla="*/ 8140802 w 12192000"/>
              <a:gd name="connsiteY719" fmla="*/ 388720 h 4267200"/>
              <a:gd name="connsiteX720" fmla="*/ 3744487 w 12192000"/>
              <a:gd name="connsiteY720" fmla="*/ 383136 h 4267200"/>
              <a:gd name="connsiteX721" fmla="*/ 3970213 w 12192000"/>
              <a:gd name="connsiteY721" fmla="*/ 995559 h 4267200"/>
              <a:gd name="connsiteX722" fmla="*/ 3744487 w 12192000"/>
              <a:gd name="connsiteY722" fmla="*/ 383136 h 4267200"/>
              <a:gd name="connsiteX723" fmla="*/ 3624562 w 12192000"/>
              <a:gd name="connsiteY723" fmla="*/ 367041 h 4267200"/>
              <a:gd name="connsiteX724" fmla="*/ 3489712 w 12192000"/>
              <a:gd name="connsiteY724" fmla="*/ 485386 h 4267200"/>
              <a:gd name="connsiteX725" fmla="*/ 3182994 w 12192000"/>
              <a:gd name="connsiteY725" fmla="*/ 828265 h 4267200"/>
              <a:gd name="connsiteX726" fmla="*/ 2892114 w 12192000"/>
              <a:gd name="connsiteY726" fmla="*/ 1172635 h 4267200"/>
              <a:gd name="connsiteX727" fmla="*/ 3021459 w 12192000"/>
              <a:gd name="connsiteY727" fmla="*/ 1035385 h 4267200"/>
              <a:gd name="connsiteX728" fmla="*/ 3153873 w 12192000"/>
              <a:gd name="connsiteY728" fmla="*/ 898971 h 4267200"/>
              <a:gd name="connsiteX729" fmla="*/ 3276511 w 12192000"/>
              <a:gd name="connsiteY729" fmla="*/ 786423 h 4267200"/>
              <a:gd name="connsiteX730" fmla="*/ 3584154 w 12192000"/>
              <a:gd name="connsiteY730" fmla="*/ 448218 h 4267200"/>
              <a:gd name="connsiteX731" fmla="*/ 3624562 w 12192000"/>
              <a:gd name="connsiteY731" fmla="*/ 367041 h 4267200"/>
              <a:gd name="connsiteX732" fmla="*/ 3766672 w 12192000"/>
              <a:gd name="connsiteY732" fmla="*/ 359429 h 4267200"/>
              <a:gd name="connsiteX733" fmla="*/ 3996338 w 12192000"/>
              <a:gd name="connsiteY733" fmla="*/ 968237 h 4267200"/>
              <a:gd name="connsiteX734" fmla="*/ 3766672 w 12192000"/>
              <a:gd name="connsiteY734" fmla="*/ 359429 h 4267200"/>
              <a:gd name="connsiteX735" fmla="*/ 5805386 w 12192000"/>
              <a:gd name="connsiteY735" fmla="*/ 239240 h 4267200"/>
              <a:gd name="connsiteX736" fmla="*/ 5736947 w 12192000"/>
              <a:gd name="connsiteY736" fmla="*/ 261367 h 4267200"/>
              <a:gd name="connsiteX737" fmla="*/ 5427012 w 12192000"/>
              <a:gd name="connsiteY737" fmla="*/ 311272 h 4267200"/>
              <a:gd name="connsiteX738" fmla="*/ 5147818 w 12192000"/>
              <a:gd name="connsiteY738" fmla="*/ 322112 h 4267200"/>
              <a:gd name="connsiteX739" fmla="*/ 5060854 w 12192000"/>
              <a:gd name="connsiteY739" fmla="*/ 311882 h 4267200"/>
              <a:gd name="connsiteX740" fmla="*/ 4945989 w 12192000"/>
              <a:gd name="connsiteY740" fmla="*/ 300516 h 4267200"/>
              <a:gd name="connsiteX741" fmla="*/ 5410479 w 12192000"/>
              <a:gd name="connsiteY741" fmla="*/ 348434 h 4267200"/>
              <a:gd name="connsiteX742" fmla="*/ 5805386 w 12192000"/>
              <a:gd name="connsiteY742" fmla="*/ 239240 h 4267200"/>
              <a:gd name="connsiteX743" fmla="*/ 5905192 w 12192000"/>
              <a:gd name="connsiteY743" fmla="*/ 163079 h 4267200"/>
              <a:gd name="connsiteX744" fmla="*/ 5865655 w 12192000"/>
              <a:gd name="connsiteY744" fmla="*/ 171901 h 4267200"/>
              <a:gd name="connsiteX745" fmla="*/ 5259740 w 12192000"/>
              <a:gd name="connsiteY745" fmla="*/ 257013 h 4267200"/>
              <a:gd name="connsiteX746" fmla="*/ 5208466 w 12192000"/>
              <a:gd name="connsiteY746" fmla="*/ 257550 h 4267200"/>
              <a:gd name="connsiteX747" fmla="*/ 4980204 w 12192000"/>
              <a:gd name="connsiteY747" fmla="*/ 271903 h 4267200"/>
              <a:gd name="connsiteX748" fmla="*/ 5068068 w 12192000"/>
              <a:gd name="connsiteY748" fmla="*/ 282244 h 4267200"/>
              <a:gd name="connsiteX749" fmla="*/ 5153231 w 12192000"/>
              <a:gd name="connsiteY749" fmla="*/ 292240 h 4267200"/>
              <a:gd name="connsiteX750" fmla="*/ 5426491 w 12192000"/>
              <a:gd name="connsiteY750" fmla="*/ 281128 h 4267200"/>
              <a:gd name="connsiteX751" fmla="*/ 5731212 w 12192000"/>
              <a:gd name="connsiteY751" fmla="*/ 231951 h 4267200"/>
              <a:gd name="connsiteX752" fmla="*/ 5905192 w 12192000"/>
              <a:gd name="connsiteY752" fmla="*/ 163079 h 4267200"/>
              <a:gd name="connsiteX753" fmla="*/ 5944437 w 12192000"/>
              <a:gd name="connsiteY753" fmla="*/ 113829 h 4267200"/>
              <a:gd name="connsiteX754" fmla="*/ 5825032 w 12192000"/>
              <a:gd name="connsiteY754" fmla="*/ 146405 h 4267200"/>
              <a:gd name="connsiteX755" fmla="*/ 4955599 w 12192000"/>
              <a:gd name="connsiteY755" fmla="*/ 247008 h 4267200"/>
              <a:gd name="connsiteX756" fmla="*/ 5210104 w 12192000"/>
              <a:gd name="connsiteY756" fmla="*/ 228123 h 4267200"/>
              <a:gd name="connsiteX757" fmla="*/ 5261015 w 12192000"/>
              <a:gd name="connsiteY757" fmla="*/ 227087 h 4267200"/>
              <a:gd name="connsiteX758" fmla="*/ 5861181 w 12192000"/>
              <a:gd name="connsiteY758" fmla="*/ 143093 h 4267200"/>
              <a:gd name="connsiteX759" fmla="*/ 5961252 w 12192000"/>
              <a:gd name="connsiteY759" fmla="*/ 114820 h 4267200"/>
              <a:gd name="connsiteX760" fmla="*/ 5944437 w 12192000"/>
              <a:gd name="connsiteY760" fmla="*/ 113829 h 4267200"/>
              <a:gd name="connsiteX761" fmla="*/ 9095810 w 12192000"/>
              <a:gd name="connsiteY761" fmla="*/ 0 h 4267200"/>
              <a:gd name="connsiteX762" fmla="*/ 9215999 w 12192000"/>
              <a:gd name="connsiteY762" fmla="*/ 0 h 4267200"/>
              <a:gd name="connsiteX763" fmla="*/ 9250991 w 12192000"/>
              <a:gd name="connsiteY763" fmla="*/ 17650 h 4267200"/>
              <a:gd name="connsiteX764" fmla="*/ 9551793 w 12192000"/>
              <a:gd name="connsiteY764" fmla="*/ 69947 h 4267200"/>
              <a:gd name="connsiteX765" fmla="*/ 10211701 w 12192000"/>
              <a:gd name="connsiteY765" fmla="*/ 15192 h 4267200"/>
              <a:gd name="connsiteX766" fmla="*/ 9665014 w 12192000"/>
              <a:gd name="connsiteY766" fmla="*/ 41266 h 4267200"/>
              <a:gd name="connsiteX767" fmla="*/ 9382567 w 12192000"/>
              <a:gd name="connsiteY767" fmla="*/ 18583 h 4267200"/>
              <a:gd name="connsiteX768" fmla="*/ 9283159 w 12192000"/>
              <a:gd name="connsiteY768" fmla="*/ 0 h 4267200"/>
              <a:gd name="connsiteX769" fmla="*/ 9469266 w 12192000"/>
              <a:gd name="connsiteY769" fmla="*/ 0 h 4267200"/>
              <a:gd name="connsiteX770" fmla="*/ 9504117 w 12192000"/>
              <a:gd name="connsiteY770" fmla="*/ 4274 h 4267200"/>
              <a:gd name="connsiteX771" fmla="*/ 9667223 w 12192000"/>
              <a:gd name="connsiteY771" fmla="*/ 13232 h 4267200"/>
              <a:gd name="connsiteX772" fmla="*/ 9887703 w 12192000"/>
              <a:gd name="connsiteY772" fmla="*/ 12601 h 4267200"/>
              <a:gd name="connsiteX773" fmla="*/ 10088930 w 12192000"/>
              <a:gd name="connsiteY773" fmla="*/ 0 h 4267200"/>
              <a:gd name="connsiteX774" fmla="*/ 10544171 w 12192000"/>
              <a:gd name="connsiteY774" fmla="*/ 0 h 4267200"/>
              <a:gd name="connsiteX775" fmla="*/ 10392396 w 12192000"/>
              <a:gd name="connsiteY775" fmla="*/ 36772 h 4267200"/>
              <a:gd name="connsiteX776" fmla="*/ 9413803 w 12192000"/>
              <a:gd name="connsiteY776" fmla="*/ 131277 h 4267200"/>
              <a:gd name="connsiteX777" fmla="*/ 9174626 w 12192000"/>
              <a:gd name="connsiteY777" fmla="*/ 44983 h 4267200"/>
              <a:gd name="connsiteX778" fmla="*/ 8474998 w 12192000"/>
              <a:gd name="connsiteY778" fmla="*/ 0 h 4267200"/>
              <a:gd name="connsiteX779" fmla="*/ 8573502 w 12192000"/>
              <a:gd name="connsiteY779" fmla="*/ 0 h 4267200"/>
              <a:gd name="connsiteX780" fmla="*/ 8659539 w 12192000"/>
              <a:gd name="connsiteY780" fmla="*/ 117664 h 4267200"/>
              <a:gd name="connsiteX781" fmla="*/ 9248507 w 12192000"/>
              <a:gd name="connsiteY781" fmla="*/ 743734 h 4267200"/>
              <a:gd name="connsiteX782" fmla="*/ 9309457 w 12192000"/>
              <a:gd name="connsiteY782" fmla="*/ 795932 h 4267200"/>
              <a:gd name="connsiteX783" fmla="*/ 9785496 w 12192000"/>
              <a:gd name="connsiteY783" fmla="*/ 530713 h 4267200"/>
              <a:gd name="connsiteX784" fmla="*/ 10482828 w 12192000"/>
              <a:gd name="connsiteY784" fmla="*/ 399738 h 4267200"/>
              <a:gd name="connsiteX785" fmla="*/ 10468382 w 12192000"/>
              <a:gd name="connsiteY785" fmla="*/ 461219 h 4267200"/>
              <a:gd name="connsiteX786" fmla="*/ 9430790 w 12192000"/>
              <a:gd name="connsiteY786" fmla="*/ 895589 h 4267200"/>
              <a:gd name="connsiteX787" fmla="*/ 10019780 w 12192000"/>
              <a:gd name="connsiteY787" fmla="*/ 1298815 h 4267200"/>
              <a:gd name="connsiteX788" fmla="*/ 10372218 w 12192000"/>
              <a:gd name="connsiteY788" fmla="*/ 1146081 h 4267200"/>
              <a:gd name="connsiteX789" fmla="*/ 10896429 w 12192000"/>
              <a:gd name="connsiteY789" fmla="*/ 310883 h 4267200"/>
              <a:gd name="connsiteX790" fmla="*/ 10919735 w 12192000"/>
              <a:gd name="connsiteY790" fmla="*/ 318176 h 4267200"/>
              <a:gd name="connsiteX791" fmla="*/ 10637064 w 12192000"/>
              <a:gd name="connsiteY791" fmla="*/ 935661 h 4267200"/>
              <a:gd name="connsiteX792" fmla="*/ 10516995 w 12192000"/>
              <a:gd name="connsiteY792" fmla="*/ 1070245 h 4267200"/>
              <a:gd name="connsiteX793" fmla="*/ 10868835 w 12192000"/>
              <a:gd name="connsiteY793" fmla="*/ 815534 h 4267200"/>
              <a:gd name="connsiteX794" fmla="*/ 11704547 w 12192000"/>
              <a:gd name="connsiteY794" fmla="*/ 465665 h 4267200"/>
              <a:gd name="connsiteX795" fmla="*/ 12033562 w 12192000"/>
              <a:gd name="connsiteY795" fmla="*/ 350012 h 4267200"/>
              <a:gd name="connsiteX796" fmla="*/ 12025537 w 12192000"/>
              <a:gd name="connsiteY796" fmla="*/ 382666 h 4267200"/>
              <a:gd name="connsiteX797" fmla="*/ 11088649 w 12192000"/>
              <a:gd name="connsiteY797" fmla="*/ 1056676 h 4267200"/>
              <a:gd name="connsiteX798" fmla="*/ 10561600 w 12192000"/>
              <a:gd name="connsiteY798" fmla="*/ 1229477 h 4267200"/>
              <a:gd name="connsiteX799" fmla="*/ 10280797 w 12192000"/>
              <a:gd name="connsiteY799" fmla="*/ 1263181 h 4267200"/>
              <a:gd name="connsiteX800" fmla="*/ 10083376 w 12192000"/>
              <a:gd name="connsiteY800" fmla="*/ 1334114 h 4267200"/>
              <a:gd name="connsiteX801" fmla="*/ 10832582 w 12192000"/>
              <a:gd name="connsiteY801" fmla="*/ 1687356 h 4267200"/>
              <a:gd name="connsiteX802" fmla="*/ 10839263 w 12192000"/>
              <a:gd name="connsiteY802" fmla="*/ 1683743 h 4267200"/>
              <a:gd name="connsiteX803" fmla="*/ 11350910 w 12192000"/>
              <a:gd name="connsiteY803" fmla="*/ 1443899 h 4267200"/>
              <a:gd name="connsiteX804" fmla="*/ 11360346 w 12192000"/>
              <a:gd name="connsiteY804" fmla="*/ 1429225 h 4267200"/>
              <a:gd name="connsiteX805" fmla="*/ 12167580 w 12192000"/>
              <a:gd name="connsiteY805" fmla="*/ 789523 h 4267200"/>
              <a:gd name="connsiteX806" fmla="*/ 12192000 w 12192000"/>
              <a:gd name="connsiteY806" fmla="*/ 769876 h 4267200"/>
              <a:gd name="connsiteX807" fmla="*/ 12192000 w 12192000"/>
              <a:gd name="connsiteY807" fmla="*/ 802845 h 4267200"/>
              <a:gd name="connsiteX808" fmla="*/ 12173558 w 12192000"/>
              <a:gd name="connsiteY808" fmla="*/ 821317 h 4267200"/>
              <a:gd name="connsiteX809" fmla="*/ 12117398 w 12192000"/>
              <a:gd name="connsiteY809" fmla="*/ 877374 h 4267200"/>
              <a:gd name="connsiteX810" fmla="*/ 11472926 w 12192000"/>
              <a:gd name="connsiteY810" fmla="*/ 1344259 h 4267200"/>
              <a:gd name="connsiteX811" fmla="*/ 11666978 w 12192000"/>
              <a:gd name="connsiteY811" fmla="*/ 1215889 h 4267200"/>
              <a:gd name="connsiteX812" fmla="*/ 11707200 w 12192000"/>
              <a:gd name="connsiteY812" fmla="*/ 1192361 h 4267200"/>
              <a:gd name="connsiteX813" fmla="*/ 12144637 w 12192000"/>
              <a:gd name="connsiteY813" fmla="*/ 858646 h 4267200"/>
              <a:gd name="connsiteX814" fmla="*/ 12192000 w 12192000"/>
              <a:gd name="connsiteY814" fmla="*/ 810414 h 4267200"/>
              <a:gd name="connsiteX815" fmla="*/ 12192000 w 12192000"/>
              <a:gd name="connsiteY815" fmla="*/ 916439 h 4267200"/>
              <a:gd name="connsiteX816" fmla="*/ 12150630 w 12192000"/>
              <a:gd name="connsiteY816" fmla="*/ 982925 h 4267200"/>
              <a:gd name="connsiteX817" fmla="*/ 11389484 w 12192000"/>
              <a:gd name="connsiteY817" fmla="*/ 1469889 h 4267200"/>
              <a:gd name="connsiteX818" fmla="*/ 10923736 w 12192000"/>
              <a:gd name="connsiteY818" fmla="*/ 1721439 h 4267200"/>
              <a:gd name="connsiteX819" fmla="*/ 11091913 w 12192000"/>
              <a:gd name="connsiteY819" fmla="*/ 1780406 h 4267200"/>
              <a:gd name="connsiteX820" fmla="*/ 11771238 w 12192000"/>
              <a:gd name="connsiteY820" fmla="*/ 1944400 h 4267200"/>
              <a:gd name="connsiteX821" fmla="*/ 11783166 w 12192000"/>
              <a:gd name="connsiteY821" fmla="*/ 1931422 h 4267200"/>
              <a:gd name="connsiteX822" fmla="*/ 12131988 w 12192000"/>
              <a:gd name="connsiteY822" fmla="*/ 1574357 h 4267200"/>
              <a:gd name="connsiteX823" fmla="*/ 12192000 w 12192000"/>
              <a:gd name="connsiteY823" fmla="*/ 1537429 h 4267200"/>
              <a:gd name="connsiteX824" fmla="*/ 12192000 w 12192000"/>
              <a:gd name="connsiteY824" fmla="*/ 1589108 h 4267200"/>
              <a:gd name="connsiteX825" fmla="*/ 12112105 w 12192000"/>
              <a:gd name="connsiteY825" fmla="*/ 1640352 h 4267200"/>
              <a:gd name="connsiteX826" fmla="*/ 11849203 w 12192000"/>
              <a:gd name="connsiteY826" fmla="*/ 1900149 h 4267200"/>
              <a:gd name="connsiteX827" fmla="*/ 11946326 w 12192000"/>
              <a:gd name="connsiteY827" fmla="*/ 1822808 h 4267200"/>
              <a:gd name="connsiteX828" fmla="*/ 12055863 w 12192000"/>
              <a:gd name="connsiteY828" fmla="*/ 1735914 h 4267200"/>
              <a:gd name="connsiteX829" fmla="*/ 12150816 w 12192000"/>
              <a:gd name="connsiteY829" fmla="*/ 1678902 h 4267200"/>
              <a:gd name="connsiteX830" fmla="*/ 12192000 w 12192000"/>
              <a:gd name="connsiteY830" fmla="*/ 1655121 h 4267200"/>
              <a:gd name="connsiteX831" fmla="*/ 12192000 w 12192000"/>
              <a:gd name="connsiteY831" fmla="*/ 1686869 h 4267200"/>
              <a:gd name="connsiteX832" fmla="*/ 12163772 w 12192000"/>
              <a:gd name="connsiteY832" fmla="*/ 1703058 h 4267200"/>
              <a:gd name="connsiteX833" fmla="*/ 12070597 w 12192000"/>
              <a:gd name="connsiteY833" fmla="*/ 1758893 h 4267200"/>
              <a:gd name="connsiteX834" fmla="*/ 11963621 w 12192000"/>
              <a:gd name="connsiteY834" fmla="*/ 1844299 h 4267200"/>
              <a:gd name="connsiteX835" fmla="*/ 11886604 w 12192000"/>
              <a:gd name="connsiteY835" fmla="*/ 1907617 h 4267200"/>
              <a:gd name="connsiteX836" fmla="*/ 12153575 w 12192000"/>
              <a:gd name="connsiteY836" fmla="*/ 1786372 h 4267200"/>
              <a:gd name="connsiteX837" fmla="*/ 12192000 w 12192000"/>
              <a:gd name="connsiteY837" fmla="*/ 1759693 h 4267200"/>
              <a:gd name="connsiteX838" fmla="*/ 12192000 w 12192000"/>
              <a:gd name="connsiteY838" fmla="*/ 1809459 h 4267200"/>
              <a:gd name="connsiteX839" fmla="*/ 12121362 w 12192000"/>
              <a:gd name="connsiteY839" fmla="*/ 1857561 h 4267200"/>
              <a:gd name="connsiteX840" fmla="*/ 11895949 w 12192000"/>
              <a:gd name="connsiteY840" fmla="*/ 1963079 h 4267200"/>
              <a:gd name="connsiteX841" fmla="*/ 12192000 w 12192000"/>
              <a:gd name="connsiteY841" fmla="*/ 1990579 h 4267200"/>
              <a:gd name="connsiteX842" fmla="*/ 12192000 w 12192000"/>
              <a:gd name="connsiteY842" fmla="*/ 2065582 h 4267200"/>
              <a:gd name="connsiteX843" fmla="*/ 12153918 w 12192000"/>
              <a:gd name="connsiteY843" fmla="*/ 2063926 h 4267200"/>
              <a:gd name="connsiteX844" fmla="*/ 12192000 w 12192000"/>
              <a:gd name="connsiteY844" fmla="*/ 2085104 h 4267200"/>
              <a:gd name="connsiteX845" fmla="*/ 12192000 w 12192000"/>
              <a:gd name="connsiteY845" fmla="*/ 2178471 h 4267200"/>
              <a:gd name="connsiteX846" fmla="*/ 12085355 w 12192000"/>
              <a:gd name="connsiteY846" fmla="*/ 2122457 h 4267200"/>
              <a:gd name="connsiteX847" fmla="*/ 12192000 w 12192000"/>
              <a:gd name="connsiteY847" fmla="*/ 2196158 h 4267200"/>
              <a:gd name="connsiteX848" fmla="*/ 12192000 w 12192000"/>
              <a:gd name="connsiteY848" fmla="*/ 2230374 h 4267200"/>
              <a:gd name="connsiteX849" fmla="*/ 12041237 w 12192000"/>
              <a:gd name="connsiteY849" fmla="*/ 2126309 h 4267200"/>
              <a:gd name="connsiteX850" fmla="*/ 12174450 w 12192000"/>
              <a:gd name="connsiteY850" fmla="*/ 2262541 h 4267200"/>
              <a:gd name="connsiteX851" fmla="*/ 12192000 w 12192000"/>
              <a:gd name="connsiteY851" fmla="*/ 2275857 h 4267200"/>
              <a:gd name="connsiteX852" fmla="*/ 12192000 w 12192000"/>
              <a:gd name="connsiteY852" fmla="*/ 2377131 h 4267200"/>
              <a:gd name="connsiteX853" fmla="*/ 12155801 w 12192000"/>
              <a:gd name="connsiteY853" fmla="*/ 2349925 h 4267200"/>
              <a:gd name="connsiteX854" fmla="*/ 11930164 w 12192000"/>
              <a:gd name="connsiteY854" fmla="*/ 2041945 h 4267200"/>
              <a:gd name="connsiteX855" fmla="*/ 11561767 w 12192000"/>
              <a:gd name="connsiteY855" fmla="*/ 1984479 h 4267200"/>
              <a:gd name="connsiteX856" fmla="*/ 11987997 w 12192000"/>
              <a:gd name="connsiteY856" fmla="*/ 3153822 h 4267200"/>
              <a:gd name="connsiteX857" fmla="*/ 11926558 w 12192000"/>
              <a:gd name="connsiteY857" fmla="*/ 3203134 h 4267200"/>
              <a:gd name="connsiteX858" fmla="*/ 11440430 w 12192000"/>
              <a:gd name="connsiteY858" fmla="*/ 1973028 h 4267200"/>
              <a:gd name="connsiteX859" fmla="*/ 11446754 w 12192000"/>
              <a:gd name="connsiteY859" fmla="*/ 1959605 h 4267200"/>
              <a:gd name="connsiteX860" fmla="*/ 11050651 w 12192000"/>
              <a:gd name="connsiteY860" fmla="*/ 1850495 h 4267200"/>
              <a:gd name="connsiteX861" fmla="*/ 10389960 w 12192000"/>
              <a:gd name="connsiteY861" fmla="*/ 1586232 h 4267200"/>
              <a:gd name="connsiteX862" fmla="*/ 10500699 w 12192000"/>
              <a:gd name="connsiteY862" fmla="*/ 1913175 h 4267200"/>
              <a:gd name="connsiteX863" fmla="*/ 10507814 w 12192000"/>
              <a:gd name="connsiteY863" fmla="*/ 1920694 h 4267200"/>
              <a:gd name="connsiteX864" fmla="*/ 10518908 w 12192000"/>
              <a:gd name="connsiteY864" fmla="*/ 1911226 h 4267200"/>
              <a:gd name="connsiteX865" fmla="*/ 11258935 w 12192000"/>
              <a:gd name="connsiteY865" fmla="*/ 2442781 h 4267200"/>
              <a:gd name="connsiteX866" fmla="*/ 11211663 w 12192000"/>
              <a:gd name="connsiteY866" fmla="*/ 2510325 h 4267200"/>
              <a:gd name="connsiteX867" fmla="*/ 10571295 w 12192000"/>
              <a:gd name="connsiteY867" fmla="*/ 2105302 h 4267200"/>
              <a:gd name="connsiteX868" fmla="*/ 10435737 w 12192000"/>
              <a:gd name="connsiteY868" fmla="*/ 2805672 h 4267200"/>
              <a:gd name="connsiteX869" fmla="*/ 10206831 w 12192000"/>
              <a:gd name="connsiteY869" fmla="*/ 3151701 h 4267200"/>
              <a:gd name="connsiteX870" fmla="*/ 10196482 w 12192000"/>
              <a:gd name="connsiteY870" fmla="*/ 3135084 h 4267200"/>
              <a:gd name="connsiteX871" fmla="*/ 10381882 w 12192000"/>
              <a:gd name="connsiteY871" fmla="*/ 2155807 h 4267200"/>
              <a:gd name="connsiteX872" fmla="*/ 10439260 w 12192000"/>
              <a:gd name="connsiteY872" fmla="*/ 1962486 h 4267200"/>
              <a:gd name="connsiteX873" fmla="*/ 10439409 w 12192000"/>
              <a:gd name="connsiteY873" fmla="*/ 1960615 h 4267200"/>
              <a:gd name="connsiteX874" fmla="*/ 10439915 w 12192000"/>
              <a:gd name="connsiteY874" fmla="*/ 1951821 h 4267200"/>
              <a:gd name="connsiteX875" fmla="*/ 10314241 w 12192000"/>
              <a:gd name="connsiteY875" fmla="*/ 1556749 h 4267200"/>
              <a:gd name="connsiteX876" fmla="*/ 10315061 w 12192000"/>
              <a:gd name="connsiteY876" fmla="*/ 1548729 h 4267200"/>
              <a:gd name="connsiteX877" fmla="*/ 9526158 w 12192000"/>
              <a:gd name="connsiteY877" fmla="*/ 1071804 h 4267200"/>
              <a:gd name="connsiteX878" fmla="*/ 9758689 w 12192000"/>
              <a:gd name="connsiteY878" fmla="*/ 1585512 h 4267200"/>
              <a:gd name="connsiteX879" fmla="*/ 9941392 w 12192000"/>
              <a:gd name="connsiteY879" fmla="*/ 2432858 h 4267200"/>
              <a:gd name="connsiteX880" fmla="*/ 9887724 w 12192000"/>
              <a:gd name="connsiteY880" fmla="*/ 2495762 h 4267200"/>
              <a:gd name="connsiteX881" fmla="*/ 9587446 w 12192000"/>
              <a:gd name="connsiteY881" fmla="*/ 1872898 h 4267200"/>
              <a:gd name="connsiteX882" fmla="*/ 9462810 w 12192000"/>
              <a:gd name="connsiteY882" fmla="*/ 1288346 h 4267200"/>
              <a:gd name="connsiteX883" fmla="*/ 9318575 w 12192000"/>
              <a:gd name="connsiteY883" fmla="*/ 1540820 h 4267200"/>
              <a:gd name="connsiteX884" fmla="*/ 9191090 w 12192000"/>
              <a:gd name="connsiteY884" fmla="*/ 1688355 h 4267200"/>
              <a:gd name="connsiteX885" fmla="*/ 9177757 w 12192000"/>
              <a:gd name="connsiteY885" fmla="*/ 1683354 h 4267200"/>
              <a:gd name="connsiteX886" fmla="*/ 9274865 w 12192000"/>
              <a:gd name="connsiteY886" fmla="*/ 1336896 h 4267200"/>
              <a:gd name="connsiteX887" fmla="*/ 9478649 w 12192000"/>
              <a:gd name="connsiteY887" fmla="*/ 1173376 h 4267200"/>
              <a:gd name="connsiteX888" fmla="*/ 9482281 w 12192000"/>
              <a:gd name="connsiteY888" fmla="*/ 1167830 h 4267200"/>
              <a:gd name="connsiteX889" fmla="*/ 9438637 w 12192000"/>
              <a:gd name="connsiteY889" fmla="*/ 1015438 h 4267200"/>
              <a:gd name="connsiteX890" fmla="*/ 9439458 w 12192000"/>
              <a:gd name="connsiteY890" fmla="*/ 1007420 h 4267200"/>
              <a:gd name="connsiteX891" fmla="*/ 9197105 w 12192000"/>
              <a:gd name="connsiteY891" fmla="*/ 808882 h 4267200"/>
              <a:gd name="connsiteX892" fmla="*/ 8973607 w 12192000"/>
              <a:gd name="connsiteY892" fmla="*/ 597733 h 4267200"/>
              <a:gd name="connsiteX893" fmla="*/ 8967512 w 12192000"/>
              <a:gd name="connsiteY893" fmla="*/ 1795211 h 4267200"/>
              <a:gd name="connsiteX894" fmla="*/ 8912526 w 12192000"/>
              <a:gd name="connsiteY894" fmla="*/ 1841464 h 4267200"/>
              <a:gd name="connsiteX895" fmla="*/ 8893391 w 12192000"/>
              <a:gd name="connsiteY895" fmla="*/ 572788 h 4267200"/>
              <a:gd name="connsiteX896" fmla="*/ 8902990 w 12192000"/>
              <a:gd name="connsiteY896" fmla="*/ 560750 h 4267200"/>
              <a:gd name="connsiteX897" fmla="*/ 8919102 w 12192000"/>
              <a:gd name="connsiteY897" fmla="*/ 542471 h 4267200"/>
              <a:gd name="connsiteX898" fmla="*/ 8661728 w 12192000"/>
              <a:gd name="connsiteY898" fmla="*/ 250903 h 4267200"/>
              <a:gd name="connsiteX899" fmla="*/ 8357758 w 12192000"/>
              <a:gd name="connsiteY899" fmla="*/ 0 h 4267200"/>
              <a:gd name="connsiteX900" fmla="*/ 8405492 w 12192000"/>
              <a:gd name="connsiteY900" fmla="*/ 0 h 4267200"/>
              <a:gd name="connsiteX901" fmla="*/ 8392083 w 12192000"/>
              <a:gd name="connsiteY901" fmla="*/ 30495 h 4267200"/>
              <a:gd name="connsiteX902" fmla="*/ 8339888 w 12192000"/>
              <a:gd name="connsiteY902" fmla="*/ 306259 h 4267200"/>
              <a:gd name="connsiteX903" fmla="*/ 8473847 w 12192000"/>
              <a:gd name="connsiteY903" fmla="*/ 727373 h 4267200"/>
              <a:gd name="connsiteX904" fmla="*/ 8454081 w 12192000"/>
              <a:gd name="connsiteY904" fmla="*/ 1611960 h 4267200"/>
              <a:gd name="connsiteX905" fmla="*/ 8396000 w 12192000"/>
              <a:gd name="connsiteY905" fmla="*/ 1663986 h 4267200"/>
              <a:gd name="connsiteX906" fmla="*/ 8238881 w 12192000"/>
              <a:gd name="connsiteY906" fmla="*/ 368438 h 4267200"/>
              <a:gd name="connsiteX907" fmla="*/ 7668140 w 12192000"/>
              <a:gd name="connsiteY907" fmla="*/ 942511 h 4267200"/>
              <a:gd name="connsiteX908" fmla="*/ 7637853 w 12192000"/>
              <a:gd name="connsiteY908" fmla="*/ 942567 h 4267200"/>
              <a:gd name="connsiteX909" fmla="*/ 7909649 w 12192000"/>
              <a:gd name="connsiteY909" fmla="*/ 489150 h 4267200"/>
              <a:gd name="connsiteX910" fmla="*/ 8256182 w 12192000"/>
              <a:gd name="connsiteY910" fmla="*/ 301724 h 4267200"/>
              <a:gd name="connsiteX911" fmla="*/ 8255912 w 12192000"/>
              <a:gd name="connsiteY911" fmla="*/ 276498 h 4267200"/>
              <a:gd name="connsiteX912" fmla="*/ 8315225 w 12192000"/>
              <a:gd name="connsiteY912" fmla="*/ 89075 h 4267200"/>
              <a:gd name="connsiteX913" fmla="*/ 7497388 w 12192000"/>
              <a:gd name="connsiteY913" fmla="*/ 0 h 4267200"/>
              <a:gd name="connsiteX914" fmla="*/ 7560921 w 12192000"/>
              <a:gd name="connsiteY914" fmla="*/ 0 h 4267200"/>
              <a:gd name="connsiteX915" fmla="*/ 7546742 w 12192000"/>
              <a:gd name="connsiteY915" fmla="*/ 68966 h 4267200"/>
              <a:gd name="connsiteX916" fmla="*/ 7488853 w 12192000"/>
              <a:gd name="connsiteY916" fmla="*/ 535687 h 4267200"/>
              <a:gd name="connsiteX917" fmla="*/ 7529509 w 12192000"/>
              <a:gd name="connsiteY917" fmla="*/ 380358 h 4267200"/>
              <a:gd name="connsiteX918" fmla="*/ 7585939 w 12192000"/>
              <a:gd name="connsiteY918" fmla="*/ 184712 h 4267200"/>
              <a:gd name="connsiteX919" fmla="*/ 7621792 w 12192000"/>
              <a:gd name="connsiteY919" fmla="*/ 87864 h 4267200"/>
              <a:gd name="connsiteX920" fmla="*/ 7654204 w 12192000"/>
              <a:gd name="connsiteY920" fmla="*/ 0 h 4267200"/>
              <a:gd name="connsiteX921" fmla="*/ 7683986 w 12192000"/>
              <a:gd name="connsiteY921" fmla="*/ 0 h 4267200"/>
              <a:gd name="connsiteX922" fmla="*/ 7647914 w 12192000"/>
              <a:gd name="connsiteY922" fmla="*/ 97640 h 4267200"/>
              <a:gd name="connsiteX923" fmla="*/ 7612524 w 12192000"/>
              <a:gd name="connsiteY923" fmla="*/ 193392 h 4267200"/>
              <a:gd name="connsiteX924" fmla="*/ 7557013 w 12192000"/>
              <a:gd name="connsiteY924" fmla="*/ 386853 h 4267200"/>
              <a:gd name="connsiteX925" fmla="*/ 7517286 w 12192000"/>
              <a:gd name="connsiteY925" fmla="*/ 539999 h 4267200"/>
              <a:gd name="connsiteX926" fmla="*/ 7704204 w 12192000"/>
              <a:gd name="connsiteY926" fmla="*/ 152292 h 4267200"/>
              <a:gd name="connsiteX927" fmla="*/ 7756975 w 12192000"/>
              <a:gd name="connsiteY927" fmla="*/ 0 h 4267200"/>
              <a:gd name="connsiteX928" fmla="*/ 7837329 w 12192000"/>
              <a:gd name="connsiteY928" fmla="*/ 0 h 4267200"/>
              <a:gd name="connsiteX929" fmla="*/ 7821760 w 12192000"/>
              <a:gd name="connsiteY929" fmla="*/ 65656 h 4267200"/>
              <a:gd name="connsiteX930" fmla="*/ 7488925 w 12192000"/>
              <a:gd name="connsiteY930" fmla="*/ 763628 h 4267200"/>
              <a:gd name="connsiteX931" fmla="*/ 7419999 w 12192000"/>
              <a:gd name="connsiteY931" fmla="*/ 774360 h 4267200"/>
              <a:gd name="connsiteX932" fmla="*/ 7487820 w 12192000"/>
              <a:gd name="connsiteY932" fmla="*/ 37416 h 4267200"/>
              <a:gd name="connsiteX933" fmla="*/ 3882765 w 12192000"/>
              <a:gd name="connsiteY933" fmla="*/ 0 h 4267200"/>
              <a:gd name="connsiteX934" fmla="*/ 3995099 w 12192000"/>
              <a:gd name="connsiteY934" fmla="*/ 0 h 4267200"/>
              <a:gd name="connsiteX935" fmla="*/ 4163818 w 12192000"/>
              <a:gd name="connsiteY935" fmla="*/ 234104 h 4267200"/>
              <a:gd name="connsiteX936" fmla="*/ 4172099 w 12192000"/>
              <a:gd name="connsiteY936" fmla="*/ 234207 h 4267200"/>
              <a:gd name="connsiteX937" fmla="*/ 4784282 w 12192000"/>
              <a:gd name="connsiteY937" fmla="*/ 276561 h 4267200"/>
              <a:gd name="connsiteX938" fmla="*/ 4801687 w 12192000"/>
              <a:gd name="connsiteY938" fmla="*/ 267764 h 4267200"/>
              <a:gd name="connsiteX939" fmla="*/ 6082788 w 12192000"/>
              <a:gd name="connsiteY939" fmla="*/ 64119 h 4267200"/>
              <a:gd name="connsiteX940" fmla="*/ 6099442 w 12192000"/>
              <a:gd name="connsiteY940" fmla="*/ 82568 h 4267200"/>
              <a:gd name="connsiteX941" fmla="*/ 4804137 w 12192000"/>
              <a:gd name="connsiteY941" fmla="*/ 320931 h 4267200"/>
              <a:gd name="connsiteX942" fmla="*/ 4227047 w 12192000"/>
              <a:gd name="connsiteY942" fmla="*/ 313415 h 4267200"/>
              <a:gd name="connsiteX943" fmla="*/ 4346041 w 12192000"/>
              <a:gd name="connsiteY943" fmla="*/ 456086 h 4267200"/>
              <a:gd name="connsiteX944" fmla="*/ 4870967 w 12192000"/>
              <a:gd name="connsiteY944" fmla="*/ 963061 h 4267200"/>
              <a:gd name="connsiteX945" fmla="*/ 4889647 w 12192000"/>
              <a:gd name="connsiteY945" fmla="*/ 957147 h 4267200"/>
              <a:gd name="connsiteX946" fmla="*/ 5422504 w 12192000"/>
              <a:gd name="connsiteY946" fmla="*/ 805191 h 4267200"/>
              <a:gd name="connsiteX947" fmla="*/ 6087656 w 12192000"/>
              <a:gd name="connsiteY947" fmla="*/ 826703 h 4267200"/>
              <a:gd name="connsiteX948" fmla="*/ 6058717 w 12192000"/>
              <a:gd name="connsiteY948" fmla="*/ 865992 h 4267200"/>
              <a:gd name="connsiteX949" fmla="*/ 4974153 w 12192000"/>
              <a:gd name="connsiteY949" fmla="*/ 1045456 h 4267200"/>
              <a:gd name="connsiteX950" fmla="*/ 5627835 w 12192000"/>
              <a:gd name="connsiteY950" fmla="*/ 1472077 h 4267200"/>
              <a:gd name="connsiteX951" fmla="*/ 5629817 w 12192000"/>
              <a:gd name="connsiteY951" fmla="*/ 1471412 h 4267200"/>
              <a:gd name="connsiteX952" fmla="*/ 5634124 w 12192000"/>
              <a:gd name="connsiteY952" fmla="*/ 1470572 h 4267200"/>
              <a:gd name="connsiteX953" fmla="*/ 5755832 w 12192000"/>
              <a:gd name="connsiteY953" fmla="*/ 1383886 h 4267200"/>
              <a:gd name="connsiteX954" fmla="*/ 6014186 w 12192000"/>
              <a:gd name="connsiteY954" fmla="*/ 1279799 h 4267200"/>
              <a:gd name="connsiteX955" fmla="*/ 6901619 w 12192000"/>
              <a:gd name="connsiteY955" fmla="*/ 1047874 h 4267200"/>
              <a:gd name="connsiteX956" fmla="*/ 6931566 w 12192000"/>
              <a:gd name="connsiteY956" fmla="*/ 1062034 h 4267200"/>
              <a:gd name="connsiteX957" fmla="*/ 5790982 w 12192000"/>
              <a:gd name="connsiteY957" fmla="*/ 1561380 h 4267200"/>
              <a:gd name="connsiteX958" fmla="*/ 6188971 w 12192000"/>
              <a:gd name="connsiteY958" fmla="*/ 1755168 h 4267200"/>
              <a:gd name="connsiteX959" fmla="*/ 6202446 w 12192000"/>
              <a:gd name="connsiteY959" fmla="*/ 1752268 h 4267200"/>
              <a:gd name="connsiteX960" fmla="*/ 7179560 w 12192000"/>
              <a:gd name="connsiteY960" fmla="*/ 1467551 h 4267200"/>
              <a:gd name="connsiteX961" fmla="*/ 7158730 w 12192000"/>
              <a:gd name="connsiteY961" fmla="*/ 1507835 h 4267200"/>
              <a:gd name="connsiteX962" fmla="*/ 6326959 w 12192000"/>
              <a:gd name="connsiteY962" fmla="*/ 1817686 h 4267200"/>
              <a:gd name="connsiteX963" fmla="*/ 6537433 w 12192000"/>
              <a:gd name="connsiteY963" fmla="*/ 1907790 h 4267200"/>
              <a:gd name="connsiteX964" fmla="*/ 6550221 w 12192000"/>
              <a:gd name="connsiteY964" fmla="*/ 1910729 h 4267200"/>
              <a:gd name="connsiteX965" fmla="*/ 6964438 w 12192000"/>
              <a:gd name="connsiteY965" fmla="*/ 2209505 h 4267200"/>
              <a:gd name="connsiteX966" fmla="*/ 7367862 w 12192000"/>
              <a:gd name="connsiteY966" fmla="*/ 2806833 h 4267200"/>
              <a:gd name="connsiteX967" fmla="*/ 7364329 w 12192000"/>
              <a:gd name="connsiteY967" fmla="*/ 2826907 h 4267200"/>
              <a:gd name="connsiteX968" fmla="*/ 7290545 w 12192000"/>
              <a:gd name="connsiteY968" fmla="*/ 2850663 h 4267200"/>
              <a:gd name="connsiteX969" fmla="*/ 6472036 w 12192000"/>
              <a:gd name="connsiteY969" fmla="*/ 1959003 h 4267200"/>
              <a:gd name="connsiteX970" fmla="*/ 5792897 w 12192000"/>
              <a:gd name="connsiteY970" fmla="*/ 1647747 h 4267200"/>
              <a:gd name="connsiteX971" fmla="*/ 5842751 w 12192000"/>
              <a:gd name="connsiteY971" fmla="*/ 1816112 h 4267200"/>
              <a:gd name="connsiteX972" fmla="*/ 5847424 w 12192000"/>
              <a:gd name="connsiteY972" fmla="*/ 1815776 h 4267200"/>
              <a:gd name="connsiteX973" fmla="*/ 6399821 w 12192000"/>
              <a:gd name="connsiteY973" fmla="*/ 2344799 h 4267200"/>
              <a:gd name="connsiteX974" fmla="*/ 6323232 w 12192000"/>
              <a:gd name="connsiteY974" fmla="*/ 2389634 h 4267200"/>
              <a:gd name="connsiteX975" fmla="*/ 5942958 w 12192000"/>
              <a:gd name="connsiteY975" fmla="*/ 2077708 h 4267200"/>
              <a:gd name="connsiteX976" fmla="*/ 5921559 w 12192000"/>
              <a:gd name="connsiteY976" fmla="*/ 2378596 h 4267200"/>
              <a:gd name="connsiteX977" fmla="*/ 5817651 w 12192000"/>
              <a:gd name="connsiteY977" fmla="*/ 3023919 h 4267200"/>
              <a:gd name="connsiteX978" fmla="*/ 5729634 w 12192000"/>
              <a:gd name="connsiteY978" fmla="*/ 3051849 h 4267200"/>
              <a:gd name="connsiteX979" fmla="*/ 5611018 w 12192000"/>
              <a:gd name="connsiteY979" fmla="*/ 2316769 h 4267200"/>
              <a:gd name="connsiteX980" fmla="*/ 5687608 w 12192000"/>
              <a:gd name="connsiteY980" fmla="*/ 2039972 h 4267200"/>
              <a:gd name="connsiteX981" fmla="*/ 5657554 w 12192000"/>
              <a:gd name="connsiteY981" fmla="*/ 1576445 h 4267200"/>
              <a:gd name="connsiteX982" fmla="*/ 5150475 w 12192000"/>
              <a:gd name="connsiteY982" fmla="*/ 1274012 h 4267200"/>
              <a:gd name="connsiteX983" fmla="*/ 5349142 w 12192000"/>
              <a:gd name="connsiteY983" fmla="*/ 2204405 h 4267200"/>
              <a:gd name="connsiteX984" fmla="*/ 5262214 w 12192000"/>
              <a:gd name="connsiteY984" fmla="*/ 2233836 h 4267200"/>
              <a:gd name="connsiteX985" fmla="*/ 4981539 w 12192000"/>
              <a:gd name="connsiteY985" fmla="*/ 1542201 h 4267200"/>
              <a:gd name="connsiteX986" fmla="*/ 4958461 w 12192000"/>
              <a:gd name="connsiteY986" fmla="*/ 1136957 h 4267200"/>
              <a:gd name="connsiteX987" fmla="*/ 4655015 w 12192000"/>
              <a:gd name="connsiteY987" fmla="*/ 891426 h 4267200"/>
              <a:gd name="connsiteX988" fmla="*/ 4348002 w 12192000"/>
              <a:gd name="connsiteY988" fmla="*/ 2205895 h 4267200"/>
              <a:gd name="connsiteX989" fmla="*/ 4262250 w 12192000"/>
              <a:gd name="connsiteY989" fmla="*/ 2219972 h 4267200"/>
              <a:gd name="connsiteX990" fmla="*/ 4550611 w 12192000"/>
              <a:gd name="connsiteY990" fmla="*/ 817540 h 4267200"/>
              <a:gd name="connsiteX991" fmla="*/ 4564418 w 12192000"/>
              <a:gd name="connsiteY991" fmla="*/ 808293 h 4267200"/>
              <a:gd name="connsiteX992" fmla="*/ 4266388 w 12192000"/>
              <a:gd name="connsiteY992" fmla="*/ 500083 h 4267200"/>
              <a:gd name="connsiteX993" fmla="*/ 4032842 w 12192000"/>
              <a:gd name="connsiteY993" fmla="*/ 211809 h 4267200"/>
              <a:gd name="connsiteX994" fmla="*/ 3721337 w 12192000"/>
              <a:gd name="connsiteY994" fmla="*/ 0 h 4267200"/>
              <a:gd name="connsiteX995" fmla="*/ 3797544 w 12192000"/>
              <a:gd name="connsiteY995" fmla="*/ 0 h 4267200"/>
              <a:gd name="connsiteX996" fmla="*/ 3775734 w 12192000"/>
              <a:gd name="connsiteY996" fmla="*/ 95131 h 4267200"/>
              <a:gd name="connsiteX997" fmla="*/ 3724807 w 12192000"/>
              <a:gd name="connsiteY997" fmla="*/ 272257 h 4267200"/>
              <a:gd name="connsiteX998" fmla="*/ 3726844 w 12192000"/>
              <a:gd name="connsiteY998" fmla="*/ 282988 h 4267200"/>
              <a:gd name="connsiteX999" fmla="*/ 3742664 w 12192000"/>
              <a:gd name="connsiteY999" fmla="*/ 279918 h 4267200"/>
              <a:gd name="connsiteX1000" fmla="*/ 4103910 w 12192000"/>
              <a:gd name="connsiteY1000" fmla="*/ 1161917 h 4267200"/>
              <a:gd name="connsiteX1001" fmla="*/ 4020269 w 12192000"/>
              <a:gd name="connsiteY1001" fmla="*/ 1200406 h 4267200"/>
              <a:gd name="connsiteX1002" fmla="*/ 3674882 w 12192000"/>
              <a:gd name="connsiteY1002" fmla="*/ 488524 h 4267200"/>
              <a:gd name="connsiteX1003" fmla="*/ 3132682 w 12192000"/>
              <a:gd name="connsiteY1003" fmla="*/ 1072284 h 4267200"/>
              <a:gd name="connsiteX1004" fmla="*/ 2716346 w 12192000"/>
              <a:gd name="connsiteY1004" fmla="*/ 1276376 h 4267200"/>
              <a:gd name="connsiteX1005" fmla="*/ 2716772 w 12192000"/>
              <a:gd name="connsiteY1005" fmla="*/ 1255462 h 4267200"/>
              <a:gd name="connsiteX1006" fmla="*/ 3471096 w 12192000"/>
              <a:gd name="connsiteY1006" fmla="*/ 437072 h 4267200"/>
              <a:gd name="connsiteX1007" fmla="*/ 3639057 w 12192000"/>
              <a:gd name="connsiteY1007" fmla="*/ 286334 h 4267200"/>
              <a:gd name="connsiteX1008" fmla="*/ 3640309 w 12192000"/>
              <a:gd name="connsiteY1008" fmla="*/ 284664 h 4267200"/>
              <a:gd name="connsiteX1009" fmla="*/ 3646022 w 12192000"/>
              <a:gd name="connsiteY1009" fmla="*/ 276711 h 4267200"/>
              <a:gd name="connsiteX1010" fmla="*/ 3707943 w 12192000"/>
              <a:gd name="connsiteY1010" fmla="*/ 65958 h 4267200"/>
              <a:gd name="connsiteX1011" fmla="*/ 2867960 w 12192000"/>
              <a:gd name="connsiteY1011" fmla="*/ 0 h 4267200"/>
              <a:gd name="connsiteX1012" fmla="*/ 2926351 w 12192000"/>
              <a:gd name="connsiteY1012" fmla="*/ 0 h 4267200"/>
              <a:gd name="connsiteX1013" fmla="*/ 2902823 w 12192000"/>
              <a:gd name="connsiteY1013" fmla="*/ 262929 h 4267200"/>
              <a:gd name="connsiteX1014" fmla="*/ 2940663 w 12192000"/>
              <a:gd name="connsiteY1014" fmla="*/ 140884 h 4267200"/>
              <a:gd name="connsiteX1015" fmla="*/ 2947039 w 12192000"/>
              <a:gd name="connsiteY1015" fmla="*/ 122524 h 4267200"/>
              <a:gd name="connsiteX1016" fmla="*/ 2984316 w 12192000"/>
              <a:gd name="connsiteY1016" fmla="*/ 0 h 4267200"/>
              <a:gd name="connsiteX1017" fmla="*/ 3016114 w 12192000"/>
              <a:gd name="connsiteY1017" fmla="*/ 0 h 4267200"/>
              <a:gd name="connsiteX1018" fmla="*/ 2979949 w 12192000"/>
              <a:gd name="connsiteY1018" fmla="*/ 119274 h 4267200"/>
              <a:gd name="connsiteX1019" fmla="*/ 3023879 w 12192000"/>
              <a:gd name="connsiteY1019" fmla="*/ 0 h 4267200"/>
              <a:gd name="connsiteX1020" fmla="*/ 3105400 w 12192000"/>
              <a:gd name="connsiteY1020" fmla="*/ 0 h 4267200"/>
              <a:gd name="connsiteX1021" fmla="*/ 3094669 w 12192000"/>
              <a:gd name="connsiteY1021" fmla="*/ 30308 h 4267200"/>
              <a:gd name="connsiteX1022" fmla="*/ 2901945 w 12192000"/>
              <a:gd name="connsiteY1022" fmla="*/ 466538 h 4267200"/>
              <a:gd name="connsiteX1023" fmla="*/ 2815209 w 12192000"/>
              <a:gd name="connsiteY1023" fmla="*/ 497361 h 4267200"/>
              <a:gd name="connsiteX1024" fmla="*/ 2844845 w 12192000"/>
              <a:gd name="connsiteY1024" fmla="*/ 127638 h 4267200"/>
              <a:gd name="connsiteX1025" fmla="*/ 1057230 w 12192000"/>
              <a:gd name="connsiteY1025" fmla="*/ 0 h 4267200"/>
              <a:gd name="connsiteX1026" fmla="*/ 1111003 w 12192000"/>
              <a:gd name="connsiteY1026" fmla="*/ 0 h 4267200"/>
              <a:gd name="connsiteX1027" fmla="*/ 1125553 w 12192000"/>
              <a:gd name="connsiteY1027" fmla="*/ 52588 h 4267200"/>
              <a:gd name="connsiteX1028" fmla="*/ 1304276 w 12192000"/>
              <a:gd name="connsiteY1028" fmla="*/ 476275 h 4267200"/>
              <a:gd name="connsiteX1029" fmla="*/ 1492066 w 12192000"/>
              <a:gd name="connsiteY1029" fmla="*/ 886333 h 4267200"/>
              <a:gd name="connsiteX1030" fmla="*/ 1423698 w 12192000"/>
              <a:gd name="connsiteY1030" fmla="*/ 710817 h 4267200"/>
              <a:gd name="connsiteX1031" fmla="*/ 1357609 w 12192000"/>
              <a:gd name="connsiteY1031" fmla="*/ 532892 h 4267200"/>
              <a:gd name="connsiteX1032" fmla="*/ 1309550 w 12192000"/>
              <a:gd name="connsiteY1032" fmla="*/ 374031 h 4267200"/>
              <a:gd name="connsiteX1033" fmla="*/ 1193673 w 12192000"/>
              <a:gd name="connsiteY1033" fmla="*/ 49533 h 4267200"/>
              <a:gd name="connsiteX1034" fmla="*/ 1164391 w 12192000"/>
              <a:gd name="connsiteY1034" fmla="*/ 0 h 4267200"/>
              <a:gd name="connsiteX1035" fmla="*/ 1200666 w 12192000"/>
              <a:gd name="connsiteY1035" fmla="*/ 0 h 4267200"/>
              <a:gd name="connsiteX1036" fmla="*/ 1223408 w 12192000"/>
              <a:gd name="connsiteY1036" fmla="*/ 38996 h 4267200"/>
              <a:gd name="connsiteX1037" fmla="*/ 1339635 w 12192000"/>
              <a:gd name="connsiteY1037" fmla="*/ 365517 h 4267200"/>
              <a:gd name="connsiteX1038" fmla="*/ 1387469 w 12192000"/>
              <a:gd name="connsiteY1038" fmla="*/ 523079 h 4267200"/>
              <a:gd name="connsiteX1039" fmla="*/ 1452685 w 12192000"/>
              <a:gd name="connsiteY1039" fmla="*/ 699806 h 4267200"/>
              <a:gd name="connsiteX1040" fmla="*/ 1492092 w 12192000"/>
              <a:gd name="connsiteY1040" fmla="*/ 800424 h 4267200"/>
              <a:gd name="connsiteX1041" fmla="*/ 1455302 w 12192000"/>
              <a:gd name="connsiteY1041" fmla="*/ 632913 h 4267200"/>
              <a:gd name="connsiteX1042" fmla="*/ 1222336 w 12192000"/>
              <a:gd name="connsiteY1042" fmla="*/ 9480 h 4267200"/>
              <a:gd name="connsiteX1043" fmla="*/ 1214634 w 12192000"/>
              <a:gd name="connsiteY1043" fmla="*/ 0 h 4267200"/>
              <a:gd name="connsiteX1044" fmla="*/ 1289827 w 12192000"/>
              <a:gd name="connsiteY1044" fmla="*/ 0 h 4267200"/>
              <a:gd name="connsiteX1045" fmla="*/ 1321076 w 12192000"/>
              <a:gd name="connsiteY1045" fmla="*/ 59722 h 4267200"/>
              <a:gd name="connsiteX1046" fmla="*/ 1512579 w 12192000"/>
              <a:gd name="connsiteY1046" fmla="*/ 626441 h 4267200"/>
              <a:gd name="connsiteX1047" fmla="*/ 1506076 w 12192000"/>
              <a:gd name="connsiteY1047" fmla="*/ 1089289 h 4267200"/>
              <a:gd name="connsiteX1048" fmla="*/ 1486346 w 12192000"/>
              <a:gd name="connsiteY1048" fmla="*/ 1079919 h 4267200"/>
              <a:gd name="connsiteX1049" fmla="*/ 1070511 w 12192000"/>
              <a:gd name="connsiteY1049" fmla="*/ 48609 h 4267200"/>
              <a:gd name="connsiteX1050" fmla="*/ 43151 w 12192000"/>
              <a:gd name="connsiteY1050" fmla="*/ 0 h 4267200"/>
              <a:gd name="connsiteX1051" fmla="*/ 95283 w 12192000"/>
              <a:gd name="connsiteY1051" fmla="*/ 0 h 4267200"/>
              <a:gd name="connsiteX1052" fmla="*/ 300708 w 12192000"/>
              <a:gd name="connsiteY1052" fmla="*/ 154571 h 4267200"/>
              <a:gd name="connsiteX1053" fmla="*/ 530414 w 12192000"/>
              <a:gd name="connsiteY1053" fmla="*/ 354673 h 4267200"/>
              <a:gd name="connsiteX1054" fmla="*/ 333785 w 12192000"/>
              <a:gd name="connsiteY1054" fmla="*/ 161564 h 4267200"/>
              <a:gd name="connsiteX1055" fmla="*/ 147005 w 12192000"/>
              <a:gd name="connsiteY1055" fmla="*/ 0 h 4267200"/>
              <a:gd name="connsiteX1056" fmla="*/ 272509 w 12192000"/>
              <a:gd name="connsiteY1056" fmla="*/ 0 h 4267200"/>
              <a:gd name="connsiteX1057" fmla="*/ 326276 w 12192000"/>
              <a:gd name="connsiteY1057" fmla="*/ 45847 h 4267200"/>
              <a:gd name="connsiteX1058" fmla="*/ 823759 w 12192000"/>
              <a:gd name="connsiteY1058" fmla="*/ 574145 h 4267200"/>
              <a:gd name="connsiteX1059" fmla="*/ 811254 w 12192000"/>
              <a:gd name="connsiteY1059" fmla="*/ 665546 h 4267200"/>
              <a:gd name="connsiteX1060" fmla="*/ 154042 w 12192000"/>
              <a:gd name="connsiteY1060" fmla="*/ 261522 h 4267200"/>
              <a:gd name="connsiteX1061" fmla="*/ 13550 w 12192000"/>
              <a:gd name="connsiteY1061" fmla="*/ 158423 h 4267200"/>
              <a:gd name="connsiteX1062" fmla="*/ 0 w 12192000"/>
              <a:gd name="connsiteY1062" fmla="*/ 146618 h 4267200"/>
              <a:gd name="connsiteX1063" fmla="*/ 0 w 12192000"/>
              <a:gd name="connsiteY1063" fmla="*/ 59161 h 4267200"/>
              <a:gd name="connsiteX1064" fmla="*/ 45427 w 12192000"/>
              <a:gd name="connsiteY1064" fmla="*/ 101078 h 4267200"/>
              <a:gd name="connsiteX1065" fmla="*/ 630103 w 12192000"/>
              <a:gd name="connsiteY1065" fmla="*/ 485885 h 4267200"/>
              <a:gd name="connsiteX1066" fmla="*/ 532040 w 12192000"/>
              <a:gd name="connsiteY1066" fmla="*/ 399359 h 4267200"/>
              <a:gd name="connsiteX1067" fmla="*/ 517618 w 12192000"/>
              <a:gd name="connsiteY1067" fmla="*/ 385726 h 4267200"/>
              <a:gd name="connsiteX1068" fmla="*/ 285074 w 12192000"/>
              <a:gd name="connsiteY1068" fmla="*/ 182755 h 426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Lst>
            <a:rect l="l" t="t" r="r" b="b"/>
            <a:pathLst>
              <a:path w="12192000" h="4267200">
                <a:moveTo>
                  <a:pt x="2537169" y="4125568"/>
                </a:moveTo>
                <a:cubicBezTo>
                  <a:pt x="2788218" y="4126068"/>
                  <a:pt x="3025872" y="4161336"/>
                  <a:pt x="3246267" y="4262961"/>
                </a:cubicBezTo>
                <a:lnTo>
                  <a:pt x="3253970" y="4267200"/>
                </a:lnTo>
                <a:lnTo>
                  <a:pt x="3071791" y="4267200"/>
                </a:lnTo>
                <a:lnTo>
                  <a:pt x="2975095" y="4243356"/>
                </a:lnTo>
                <a:cubicBezTo>
                  <a:pt x="2862058" y="4220032"/>
                  <a:pt x="2745568" y="4209031"/>
                  <a:pt x="2626982" y="4206450"/>
                </a:cubicBezTo>
                <a:cubicBezTo>
                  <a:pt x="2581807" y="4205467"/>
                  <a:pt x="2536327" y="4205706"/>
                  <a:pt x="2490617" y="4206951"/>
                </a:cubicBezTo>
                <a:cubicBezTo>
                  <a:pt x="2601507" y="4219748"/>
                  <a:pt x="2711611" y="4236309"/>
                  <a:pt x="2819869" y="4252936"/>
                </a:cubicBezTo>
                <a:lnTo>
                  <a:pt x="2900997" y="4267200"/>
                </a:lnTo>
                <a:lnTo>
                  <a:pt x="2705858" y="4267200"/>
                </a:lnTo>
                <a:lnTo>
                  <a:pt x="2561467" y="4246270"/>
                </a:lnTo>
                <a:cubicBezTo>
                  <a:pt x="2476258" y="4235123"/>
                  <a:pt x="2390533" y="4225627"/>
                  <a:pt x="2305292" y="4219492"/>
                </a:cubicBezTo>
                <a:lnTo>
                  <a:pt x="2409349" y="4267200"/>
                </a:lnTo>
                <a:lnTo>
                  <a:pt x="2266705" y="4267200"/>
                </a:lnTo>
                <a:lnTo>
                  <a:pt x="2183576" y="4227150"/>
                </a:lnTo>
                <a:cubicBezTo>
                  <a:pt x="2170260" y="4220226"/>
                  <a:pt x="2115765" y="4150220"/>
                  <a:pt x="2151029" y="4146947"/>
                </a:cubicBezTo>
                <a:cubicBezTo>
                  <a:pt x="2282770" y="4133761"/>
                  <a:pt x="2411644" y="4125319"/>
                  <a:pt x="2537169" y="4125568"/>
                </a:cubicBezTo>
                <a:close/>
                <a:moveTo>
                  <a:pt x="9258094" y="3958602"/>
                </a:moveTo>
                <a:cubicBezTo>
                  <a:pt x="9013678" y="4006086"/>
                  <a:pt x="8768731" y="4060051"/>
                  <a:pt x="8526712" y="4119804"/>
                </a:cubicBezTo>
                <a:cubicBezTo>
                  <a:pt x="8781748" y="4123003"/>
                  <a:pt x="9026494" y="4069940"/>
                  <a:pt x="9258094" y="3958602"/>
                </a:cubicBezTo>
                <a:close/>
                <a:moveTo>
                  <a:pt x="9168987" y="3919232"/>
                </a:moveTo>
                <a:cubicBezTo>
                  <a:pt x="8975366" y="3912045"/>
                  <a:pt x="8788341" y="3989836"/>
                  <a:pt x="8603910" y="4068895"/>
                </a:cubicBezTo>
                <a:cubicBezTo>
                  <a:pt x="8818554" y="4017452"/>
                  <a:pt x="9035976" y="3970366"/>
                  <a:pt x="9252382" y="3927759"/>
                </a:cubicBezTo>
                <a:cubicBezTo>
                  <a:pt x="9224441" y="3923020"/>
                  <a:pt x="9196646" y="3920259"/>
                  <a:pt x="9168987" y="3919232"/>
                </a:cubicBezTo>
                <a:close/>
                <a:moveTo>
                  <a:pt x="1635889" y="3709494"/>
                </a:moveTo>
                <a:lnTo>
                  <a:pt x="1634800" y="3731111"/>
                </a:lnTo>
                <a:cubicBezTo>
                  <a:pt x="1634800" y="3731111"/>
                  <a:pt x="1635342" y="3716795"/>
                  <a:pt x="1635889" y="3709494"/>
                </a:cubicBezTo>
                <a:close/>
                <a:moveTo>
                  <a:pt x="3174829" y="3620110"/>
                </a:moveTo>
                <a:cubicBezTo>
                  <a:pt x="3177710" y="3619202"/>
                  <a:pt x="3182308" y="3620648"/>
                  <a:pt x="3189263" y="3625726"/>
                </a:cubicBezTo>
                <a:cubicBezTo>
                  <a:pt x="3348177" y="3744655"/>
                  <a:pt x="3463235" y="3908187"/>
                  <a:pt x="3560912" y="4079863"/>
                </a:cubicBezTo>
                <a:cubicBezTo>
                  <a:pt x="3582321" y="4117314"/>
                  <a:pt x="3599153" y="4153173"/>
                  <a:pt x="3611854" y="4188366"/>
                </a:cubicBezTo>
                <a:lnTo>
                  <a:pt x="3631583" y="4267200"/>
                </a:lnTo>
                <a:lnTo>
                  <a:pt x="3575699" y="4267200"/>
                </a:lnTo>
                <a:lnTo>
                  <a:pt x="3575567" y="4263588"/>
                </a:lnTo>
                <a:cubicBezTo>
                  <a:pt x="3563792" y="4170010"/>
                  <a:pt x="3527316" y="4081090"/>
                  <a:pt x="3467355" y="3988130"/>
                </a:cubicBezTo>
                <a:cubicBezTo>
                  <a:pt x="3420192" y="3915029"/>
                  <a:pt x="3371016" y="3849934"/>
                  <a:pt x="3310753" y="3787140"/>
                </a:cubicBezTo>
                <a:cubicBezTo>
                  <a:pt x="3303466" y="3779509"/>
                  <a:pt x="3297626" y="3773227"/>
                  <a:pt x="3291335" y="3767420"/>
                </a:cubicBezTo>
                <a:cubicBezTo>
                  <a:pt x="3324815" y="3824296"/>
                  <a:pt x="3358740" y="3880691"/>
                  <a:pt x="3390805" y="3937163"/>
                </a:cubicBezTo>
                <a:cubicBezTo>
                  <a:pt x="3450145" y="4040978"/>
                  <a:pt x="3506325" y="4144397"/>
                  <a:pt x="3545740" y="4251102"/>
                </a:cubicBezTo>
                <a:lnTo>
                  <a:pt x="3550709" y="4267200"/>
                </a:lnTo>
                <a:lnTo>
                  <a:pt x="3513586" y="4267200"/>
                </a:lnTo>
                <a:lnTo>
                  <a:pt x="3470728" y="4152456"/>
                </a:lnTo>
                <a:cubicBezTo>
                  <a:pt x="3439124" y="4085665"/>
                  <a:pt x="3402484" y="4019598"/>
                  <a:pt x="3364433" y="3953121"/>
                </a:cubicBezTo>
                <a:lnTo>
                  <a:pt x="3316479" y="3872136"/>
                </a:lnTo>
                <a:lnTo>
                  <a:pt x="3504482" y="4267200"/>
                </a:lnTo>
                <a:lnTo>
                  <a:pt x="3467547" y="4267200"/>
                </a:lnTo>
                <a:lnTo>
                  <a:pt x="3177952" y="3657386"/>
                </a:lnTo>
                <a:cubicBezTo>
                  <a:pt x="3172991" y="3646754"/>
                  <a:pt x="3166185" y="3622836"/>
                  <a:pt x="3174829" y="3620110"/>
                </a:cubicBezTo>
                <a:close/>
                <a:moveTo>
                  <a:pt x="11279315" y="3618448"/>
                </a:moveTo>
                <a:cubicBezTo>
                  <a:pt x="11299830" y="3614620"/>
                  <a:pt x="11318737" y="3618623"/>
                  <a:pt x="11317765" y="3638405"/>
                </a:cubicBezTo>
                <a:cubicBezTo>
                  <a:pt x="11309587" y="3820966"/>
                  <a:pt x="11315203" y="4012597"/>
                  <a:pt x="11304886" y="4200582"/>
                </a:cubicBezTo>
                <a:lnTo>
                  <a:pt x="11298904" y="4267200"/>
                </a:lnTo>
                <a:lnTo>
                  <a:pt x="11213088" y="4267200"/>
                </a:lnTo>
                <a:lnTo>
                  <a:pt x="11219157" y="4210725"/>
                </a:lnTo>
                <a:cubicBezTo>
                  <a:pt x="11223807" y="4119600"/>
                  <a:pt x="11224640" y="4027718"/>
                  <a:pt x="11225213" y="3936722"/>
                </a:cubicBezTo>
                <a:cubicBezTo>
                  <a:pt x="11207028" y="4022695"/>
                  <a:pt x="11194593" y="4110355"/>
                  <a:pt x="11182914" y="4196771"/>
                </a:cubicBezTo>
                <a:lnTo>
                  <a:pt x="11172266" y="4267200"/>
                </a:lnTo>
                <a:lnTo>
                  <a:pt x="11140975" y="4267200"/>
                </a:lnTo>
                <a:lnTo>
                  <a:pt x="11152239" y="4192628"/>
                </a:lnTo>
                <a:cubicBezTo>
                  <a:pt x="11165272" y="4096160"/>
                  <a:pt x="11178361" y="3997344"/>
                  <a:pt x="11201005" y="3900089"/>
                </a:cubicBezTo>
                <a:cubicBezTo>
                  <a:pt x="11166930" y="3979173"/>
                  <a:pt x="11134730" y="4058831"/>
                  <a:pt x="11105754" y="4139192"/>
                </a:cubicBezTo>
                <a:lnTo>
                  <a:pt x="11065821" y="4267200"/>
                </a:lnTo>
                <a:lnTo>
                  <a:pt x="10978133" y="4267200"/>
                </a:lnTo>
                <a:lnTo>
                  <a:pt x="11088889" y="3963916"/>
                </a:lnTo>
                <a:cubicBezTo>
                  <a:pt x="11133459" y="3856779"/>
                  <a:pt x="11181967" y="3750740"/>
                  <a:pt x="11231212" y="3645474"/>
                </a:cubicBezTo>
                <a:cubicBezTo>
                  <a:pt x="11236675" y="3633934"/>
                  <a:pt x="11258799" y="3622276"/>
                  <a:pt x="11279315" y="3618448"/>
                </a:cubicBezTo>
                <a:close/>
                <a:moveTo>
                  <a:pt x="10296877" y="3526602"/>
                </a:moveTo>
                <a:cubicBezTo>
                  <a:pt x="10305089" y="3527517"/>
                  <a:pt x="10311503" y="3531079"/>
                  <a:pt x="10314210" y="3538353"/>
                </a:cubicBezTo>
                <a:cubicBezTo>
                  <a:pt x="10361472" y="3659113"/>
                  <a:pt x="10407318" y="3780392"/>
                  <a:pt x="10450858" y="3902477"/>
                </a:cubicBezTo>
                <a:lnTo>
                  <a:pt x="10572255" y="4267200"/>
                </a:lnTo>
                <a:lnTo>
                  <a:pt x="10477642" y="4267200"/>
                </a:lnTo>
                <a:lnTo>
                  <a:pt x="10436479" y="4144570"/>
                </a:lnTo>
                <a:cubicBezTo>
                  <a:pt x="10386976" y="3995354"/>
                  <a:pt x="10333255" y="3848072"/>
                  <a:pt x="10277529" y="3701307"/>
                </a:cubicBezTo>
                <a:cubicBezTo>
                  <a:pt x="10277467" y="3703640"/>
                  <a:pt x="10276853" y="3706334"/>
                  <a:pt x="10276797" y="3708672"/>
                </a:cubicBezTo>
                <a:cubicBezTo>
                  <a:pt x="10284209" y="3854149"/>
                  <a:pt x="10331835" y="3999199"/>
                  <a:pt x="10385906" y="4147031"/>
                </a:cubicBezTo>
                <a:lnTo>
                  <a:pt x="10431445" y="4267200"/>
                </a:lnTo>
                <a:lnTo>
                  <a:pt x="10398237" y="4267200"/>
                </a:lnTo>
                <a:lnTo>
                  <a:pt x="10356661" y="4157302"/>
                </a:lnTo>
                <a:cubicBezTo>
                  <a:pt x="10321871" y="4061517"/>
                  <a:pt x="10289232" y="3966669"/>
                  <a:pt x="10268559" y="3871054"/>
                </a:cubicBezTo>
                <a:cubicBezTo>
                  <a:pt x="10272790" y="3985997"/>
                  <a:pt x="10299544" y="4094770"/>
                  <a:pt x="10340065" y="4201637"/>
                </a:cubicBezTo>
                <a:lnTo>
                  <a:pt x="10368861" y="4267200"/>
                </a:lnTo>
                <a:lnTo>
                  <a:pt x="10267862" y="4267200"/>
                </a:lnTo>
                <a:lnTo>
                  <a:pt x="10236210" y="4185635"/>
                </a:lnTo>
                <a:cubicBezTo>
                  <a:pt x="10169925" y="3991261"/>
                  <a:pt x="10150284" y="3789583"/>
                  <a:pt x="10225980" y="3561061"/>
                </a:cubicBezTo>
                <a:cubicBezTo>
                  <a:pt x="10231424" y="3544935"/>
                  <a:pt x="10272241" y="3523857"/>
                  <a:pt x="10296877" y="3526602"/>
                </a:cubicBezTo>
                <a:close/>
                <a:moveTo>
                  <a:pt x="3429186" y="3458784"/>
                </a:moveTo>
                <a:cubicBezTo>
                  <a:pt x="3434043" y="3458424"/>
                  <a:pt x="3439865" y="3459167"/>
                  <a:pt x="3446761" y="3461278"/>
                </a:cubicBezTo>
                <a:cubicBezTo>
                  <a:pt x="3801752" y="3568638"/>
                  <a:pt x="4119982" y="3746863"/>
                  <a:pt x="4419733" y="3963555"/>
                </a:cubicBezTo>
                <a:cubicBezTo>
                  <a:pt x="4508451" y="4027538"/>
                  <a:pt x="4593765" y="4093753"/>
                  <a:pt x="4659448" y="4172746"/>
                </a:cubicBezTo>
                <a:lnTo>
                  <a:pt x="4719140" y="4267200"/>
                </a:lnTo>
                <a:lnTo>
                  <a:pt x="4641222" y="4267200"/>
                </a:lnTo>
                <a:lnTo>
                  <a:pt x="4599968" y="4207074"/>
                </a:lnTo>
                <a:cubicBezTo>
                  <a:pt x="4478590" y="4057581"/>
                  <a:pt x="4278987" y="3946713"/>
                  <a:pt x="4136093" y="3858466"/>
                </a:cubicBezTo>
                <a:cubicBezTo>
                  <a:pt x="3985171" y="3764831"/>
                  <a:pt x="3831168" y="3687155"/>
                  <a:pt x="3670252" y="3622798"/>
                </a:cubicBez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48555" y="4189447"/>
                  <a:pt x="4498141" y="4221114"/>
                  <a:pt x="4546299" y="4254934"/>
                </a:cubicBezTo>
                <a:lnTo>
                  <a:pt x="4561743" y="4267200"/>
                </a:lnTo>
                <a:lnTo>
                  <a:pt x="4509274" y="4267200"/>
                </a:lnTo>
                <a:lnTo>
                  <a:pt x="4383389" y="4184369"/>
                </a:ln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ubicBezTo>
                  <a:pt x="3768399" y="3765347"/>
                  <a:pt x="3873410" y="3884450"/>
                  <a:pt x="3989938" y="3991685"/>
                </a:cubicBezTo>
                <a:cubicBezTo>
                  <a:pt x="4106468" y="4098916"/>
                  <a:pt x="4234512" y="4194281"/>
                  <a:pt x="4393907" y="4261258"/>
                </a:cubicBezTo>
                <a:lnTo>
                  <a:pt x="4408201" y="4267200"/>
                </a:lnTo>
                <a:lnTo>
                  <a:pt x="4250346" y="4267200"/>
                </a:lnTo>
                <a:lnTo>
                  <a:pt x="4245269" y="4265040"/>
                </a:lnTo>
                <a:cubicBezTo>
                  <a:pt x="4167858" y="4230709"/>
                  <a:pt x="4095232" y="4193560"/>
                  <a:pt x="4036318" y="4147013"/>
                </a:cubicBezTo>
                <a:cubicBezTo>
                  <a:pt x="3810777" y="3969273"/>
                  <a:pt x="3654591" y="3720297"/>
                  <a:pt x="3432098" y="3537312"/>
                </a:cubicBezTo>
                <a:cubicBezTo>
                  <a:pt x="3408505" y="3517876"/>
                  <a:pt x="3395188" y="3461306"/>
                  <a:pt x="3429186" y="3458784"/>
                </a:cubicBezTo>
                <a:close/>
                <a:moveTo>
                  <a:pt x="9334796" y="3456584"/>
                </a:moveTo>
                <a:cubicBezTo>
                  <a:pt x="9406875" y="3608228"/>
                  <a:pt x="9503788" y="3758542"/>
                  <a:pt x="9651570" y="3826505"/>
                </a:cubicBezTo>
                <a:cubicBezTo>
                  <a:pt x="9559808" y="3686686"/>
                  <a:pt x="9456900" y="3564734"/>
                  <a:pt x="9334796" y="3456584"/>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close/>
                <a:moveTo>
                  <a:pt x="1318687" y="3113840"/>
                </a:moveTo>
                <a:cubicBezTo>
                  <a:pt x="1233126" y="3142037"/>
                  <a:pt x="1148133" y="3174161"/>
                  <a:pt x="1066793" y="3212171"/>
                </a:cubicBezTo>
                <a:cubicBezTo>
                  <a:pt x="1042399" y="3223712"/>
                  <a:pt x="1017440" y="3235542"/>
                  <a:pt x="993319" y="3247648"/>
                </a:cubicBez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9790480" y="3078533"/>
                </a:moveTo>
                <a:cubicBezTo>
                  <a:pt x="9782502" y="3134217"/>
                  <a:pt x="9773626" y="3189710"/>
                  <a:pt x="9763295" y="3245370"/>
                </a:cubicBezTo>
                <a:cubicBezTo>
                  <a:pt x="9730259" y="3421320"/>
                  <a:pt x="9693170" y="3586065"/>
                  <a:pt x="9736458" y="3758413"/>
                </a:cubicBezTo>
                <a:cubicBezTo>
                  <a:pt x="9741385" y="3680922"/>
                  <a:pt x="9752472" y="3603320"/>
                  <a:pt x="9763499" y="3528057"/>
                </a:cubicBezTo>
                <a:cubicBezTo>
                  <a:pt x="9778184" y="3430521"/>
                  <a:pt x="9793478" y="3330298"/>
                  <a:pt x="9793906" y="3231157"/>
                </a:cubicBezTo>
                <a:cubicBezTo>
                  <a:pt x="9793949" y="3202011"/>
                  <a:pt x="9792735" y="3172131"/>
                  <a:pt x="9791874" y="3142788"/>
                </a:cubicBezTo>
                <a:cubicBezTo>
                  <a:pt x="9791175" y="3121009"/>
                  <a:pt x="9790832" y="3099770"/>
                  <a:pt x="9790480" y="3078533"/>
                </a:cubicBezTo>
                <a:close/>
                <a:moveTo>
                  <a:pt x="1238695" y="3076820"/>
                </a:moveTo>
                <a:cubicBezTo>
                  <a:pt x="1051055" y="3082190"/>
                  <a:pt x="886407" y="3192548"/>
                  <a:pt x="716371" y="3293249"/>
                </a:cubicBezTo>
                <a:cubicBezTo>
                  <a:pt x="670943" y="3320259"/>
                  <a:pt x="625512" y="3345868"/>
                  <a:pt x="579522" y="3371759"/>
                </a:cubicBezTo>
                <a:cubicBezTo>
                  <a:pt x="586257" y="3369787"/>
                  <a:pt x="592991" y="3367806"/>
                  <a:pt x="600288" y="3365555"/>
                </a:cubicBezTo>
                <a:cubicBezTo>
                  <a:pt x="680240" y="3341573"/>
                  <a:pt x="762713" y="3317034"/>
                  <a:pt x="840692" y="3284921"/>
                </a:cubicBezTo>
                <a:cubicBezTo>
                  <a:pt x="887813" y="3265484"/>
                  <a:pt x="934087" y="3242968"/>
                  <a:pt x="979248" y="3221003"/>
                </a:cubicBezTo>
                <a:cubicBezTo>
                  <a:pt x="1004208" y="3209175"/>
                  <a:pt x="1028322" y="3197074"/>
                  <a:pt x="1053282" y="3185247"/>
                </a:cubicBez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591522" y="3395900"/>
                  <a:pt x="5656650" y="3795361"/>
                  <a:pt x="5567647" y="4190286"/>
                </a:cubicBezTo>
                <a:lnTo>
                  <a:pt x="5545854" y="4267200"/>
                </a:lnTo>
                <a:lnTo>
                  <a:pt x="5391871" y="4267200"/>
                </a:lnTo>
                <a:lnTo>
                  <a:pt x="5318171" y="4175818"/>
                </a:lnTo>
                <a:cubicBezTo>
                  <a:pt x="5204859" y="4048423"/>
                  <a:pt x="5075331" y="3936412"/>
                  <a:pt x="4943646" y="3822916"/>
                </a:cubicBezTo>
                <a:cubicBezTo>
                  <a:pt x="4828850" y="3724110"/>
                  <a:pt x="4714058" y="3625311"/>
                  <a:pt x="4594837" y="3532274"/>
                </a:cubicBezTo>
                <a:cubicBezTo>
                  <a:pt x="4562450" y="3507077"/>
                  <a:pt x="4474786" y="3410282"/>
                  <a:pt x="4441737" y="3399734"/>
                </a:cubicBez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55961" y="4107518"/>
                  <a:pt x="5200834" y="4148352"/>
                  <a:pt x="5246890" y="4187633"/>
                </a:cubicBezTo>
                <a:lnTo>
                  <a:pt x="5347266" y="4267200"/>
                </a:lnTo>
                <a:lnTo>
                  <a:pt x="5164092" y="4267200"/>
                </a:lnTo>
                <a:lnTo>
                  <a:pt x="5108945" y="4232176"/>
                </a:lnTo>
                <a:cubicBezTo>
                  <a:pt x="4772838" y="3999708"/>
                  <a:pt x="4490756" y="358196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8380397" y="2896659"/>
                </a:moveTo>
                <a:cubicBezTo>
                  <a:pt x="8455275" y="3038078"/>
                  <a:pt x="8545153" y="3173735"/>
                  <a:pt x="8634801" y="3304169"/>
                </a:cubicBezTo>
                <a:cubicBezTo>
                  <a:pt x="8726195" y="3437326"/>
                  <a:pt x="8821496" y="3600936"/>
                  <a:pt x="8971448" y="3675946"/>
                </a:cubicBezTo>
                <a:cubicBezTo>
                  <a:pt x="8910775" y="3621244"/>
                  <a:pt x="8864937" y="3553231"/>
                  <a:pt x="8820691" y="3486482"/>
                </a:cubicBezTo>
                <a:cubicBezTo>
                  <a:pt x="8816331" y="3480073"/>
                  <a:pt x="8811972" y="3473665"/>
                  <a:pt x="8807612" y="3467256"/>
                </a:cubicBezTo>
                <a:cubicBezTo>
                  <a:pt x="8727274" y="3347730"/>
                  <a:pt x="8640362" y="3230102"/>
                  <a:pt x="8556796" y="3116474"/>
                </a:cubicBezTo>
                <a:cubicBezTo>
                  <a:pt x="8515702" y="3060746"/>
                  <a:pt x="8472667" y="3003195"/>
                  <a:pt x="8427018" y="2948853"/>
                </a:cubicBezTo>
                <a:cubicBezTo>
                  <a:pt x="8411728" y="2931040"/>
                  <a:pt x="8396239" y="2914119"/>
                  <a:pt x="8380397" y="2896659"/>
                </a:cubicBezTo>
                <a:close/>
                <a:moveTo>
                  <a:pt x="9831020" y="2871730"/>
                </a:moveTo>
                <a:lnTo>
                  <a:pt x="9827707" y="2915231"/>
                </a:lnTo>
                <a:cubicBezTo>
                  <a:pt x="9824540" y="2960178"/>
                  <a:pt x="9821168" y="3006017"/>
                  <a:pt x="9820699" y="3051540"/>
                </a:cubicBezTo>
                <a:cubicBezTo>
                  <a:pt x="9820458" y="3081589"/>
                  <a:pt x="9821664" y="3111470"/>
                  <a:pt x="9822525" y="3140814"/>
                </a:cubicBezTo>
                <a:cubicBezTo>
                  <a:pt x="9823738" y="3170696"/>
                  <a:pt x="9824947" y="3200579"/>
                  <a:pt x="9824704" y="3230628"/>
                </a:cubicBezTo>
                <a:cubicBezTo>
                  <a:pt x="9823869" y="3331557"/>
                  <a:pt x="9808712" y="3433224"/>
                  <a:pt x="9793821" y="3531652"/>
                </a:cubicBezTo>
                <a:cubicBezTo>
                  <a:pt x="9783066" y="3603683"/>
                  <a:pt x="9772446" y="3677150"/>
                  <a:pt x="9767436" y="3750864"/>
                </a:cubicBezTo>
                <a:cubicBezTo>
                  <a:pt x="9782786" y="3724954"/>
                  <a:pt x="9799440" y="3697443"/>
                  <a:pt x="9814477" y="3662531"/>
                </a:cubicBezTo>
                <a:cubicBezTo>
                  <a:pt x="9926754" y="3406015"/>
                  <a:pt x="9892054" y="3133900"/>
                  <a:pt x="9831020" y="2871730"/>
                </a:cubicBezTo>
                <a:close/>
                <a:moveTo>
                  <a:pt x="8380521" y="2850596"/>
                </a:moveTo>
                <a:cubicBezTo>
                  <a:pt x="8404481" y="2875897"/>
                  <a:pt x="8428794" y="2901731"/>
                  <a:pt x="8451446" y="2928627"/>
                </a:cubicBezTo>
                <a:cubicBezTo>
                  <a:pt x="8497446" y="2983517"/>
                  <a:pt x="8540828" y="3041610"/>
                  <a:pt x="8582269" y="3097880"/>
                </a:cubicBezTo>
                <a:cubicBezTo>
                  <a:pt x="8666744" y="3211700"/>
                  <a:pt x="8753998" y="3329876"/>
                  <a:pt x="8833783" y="3449753"/>
                </a:cubicBezTo>
                <a:cubicBezTo>
                  <a:pt x="8838143" y="3456162"/>
                  <a:pt x="8842503" y="3462572"/>
                  <a:pt x="8846863" y="3468981"/>
                </a:cubicBezTo>
                <a:cubicBezTo>
                  <a:pt x="8881714" y="3521040"/>
                  <a:pt x="8917610" y="3574725"/>
                  <a:pt x="8960046" y="3620389"/>
                </a:cubicBezTo>
                <a:cubicBezTo>
                  <a:pt x="8847240" y="3316219"/>
                  <a:pt x="8665033" y="3014288"/>
                  <a:pt x="8380521" y="2850596"/>
                </a:cubicBezTo>
                <a:close/>
                <a:moveTo>
                  <a:pt x="9854151" y="2642862"/>
                </a:moveTo>
                <a:cubicBezTo>
                  <a:pt x="9862376" y="2644690"/>
                  <a:pt x="9868748" y="2649859"/>
                  <a:pt x="9871341" y="2659697"/>
                </a:cubicBezTo>
                <a:cubicBezTo>
                  <a:pt x="9936549" y="2907705"/>
                  <a:pt x="10004418" y="3164740"/>
                  <a:pt x="9966678" y="3423399"/>
                </a:cubicBezTo>
                <a:cubicBezTo>
                  <a:pt x="9951724" y="3524170"/>
                  <a:pt x="9914841" y="3605244"/>
                  <a:pt x="9880832" y="3700562"/>
                </a:cubicBezTo>
                <a:cubicBezTo>
                  <a:pt x="9817639" y="3880472"/>
                  <a:pt x="9825316" y="4002022"/>
                  <a:pt x="9896024" y="4178295"/>
                </a:cubicBezTo>
                <a:lnTo>
                  <a:pt x="10028060" y="4267200"/>
                </a:lnTo>
                <a:lnTo>
                  <a:pt x="9651813" y="4267200"/>
                </a:lnTo>
                <a:lnTo>
                  <a:pt x="9814527" y="4248048"/>
                </a:lnTo>
                <a:cubicBezTo>
                  <a:pt x="9748431" y="4225943"/>
                  <a:pt x="9681848" y="4217991"/>
                  <a:pt x="9615182" y="4220499"/>
                </a:cubicBezTo>
                <a:cubicBezTo>
                  <a:pt x="9565183" y="4222381"/>
                  <a:pt x="9515136" y="4230147"/>
                  <a:pt x="9465210" y="4242240"/>
                </a:cubicBezTo>
                <a:lnTo>
                  <a:pt x="9387108" y="4267200"/>
                </a:lnTo>
                <a:lnTo>
                  <a:pt x="9268441" y="4267200"/>
                </a:lnTo>
                <a:lnTo>
                  <a:pt x="9307676" y="4251276"/>
                </a:lnTo>
                <a:cubicBezTo>
                  <a:pt x="9459842" y="4196603"/>
                  <a:pt x="9613869" y="4164948"/>
                  <a:pt x="9761570" y="4182283"/>
                </a:cubicBezTo>
                <a:cubicBezTo>
                  <a:pt x="9633677" y="4101602"/>
                  <a:pt x="9502269" y="4023929"/>
                  <a:pt x="9368237" y="3949470"/>
                </a:cubicBezTo>
                <a:cubicBezTo>
                  <a:pt x="9363677" y="3950852"/>
                  <a:pt x="9358768" y="3951697"/>
                  <a:pt x="9354614" y="3951288"/>
                </a:cubicBezTo>
                <a:cubicBezTo>
                  <a:pt x="9045666" y="4112095"/>
                  <a:pt x="8711508" y="4184792"/>
                  <a:pt x="8364351" y="4159267"/>
                </a:cubicBezTo>
                <a:cubicBezTo>
                  <a:pt x="8322605" y="4156073"/>
                  <a:pt x="8373028" y="4125362"/>
                  <a:pt x="8386567" y="4119760"/>
                </a:cubicBezTo>
                <a:cubicBezTo>
                  <a:pt x="8661942" y="4017222"/>
                  <a:pt x="8938634" y="3857115"/>
                  <a:pt x="9231713" y="3873539"/>
                </a:cubicBezTo>
                <a:cubicBezTo>
                  <a:pt x="9162796" y="3836374"/>
                  <a:pt x="9093324" y="3799562"/>
                  <a:pt x="9023301" y="3763109"/>
                </a:cubicBezTo>
                <a:cubicBezTo>
                  <a:pt x="9018245" y="3762512"/>
                  <a:pt x="9014299" y="3761207"/>
                  <a:pt x="9010556" y="3758998"/>
                </a:cubicBezTo>
                <a:cubicBezTo>
                  <a:pt x="8818026" y="3719652"/>
                  <a:pt x="8714888" y="3571783"/>
                  <a:pt x="8604324" y="3417171"/>
                </a:cubicBezTo>
                <a:cubicBezTo>
                  <a:pt x="8460937" y="3216099"/>
                  <a:pt x="8313620" y="2999153"/>
                  <a:pt x="8218577" y="2770227"/>
                </a:cubicBezTo>
                <a:cubicBezTo>
                  <a:pt x="8215211" y="2762227"/>
                  <a:pt x="8217371" y="2755481"/>
                  <a:pt x="8222774" y="2749954"/>
                </a:cubicBezTo>
                <a:cubicBezTo>
                  <a:pt x="8238990" y="2733370"/>
                  <a:pt x="8284424" y="2727735"/>
                  <a:pt x="8297623" y="2731935"/>
                </a:cubicBezTo>
                <a:cubicBezTo>
                  <a:pt x="8726387" y="2883841"/>
                  <a:pt x="8964880" y="3311498"/>
                  <a:pt x="9090618" y="3716225"/>
                </a:cubicBezTo>
                <a:cubicBezTo>
                  <a:pt x="9321070" y="3835548"/>
                  <a:pt x="9546131" y="3959850"/>
                  <a:pt x="9762441" y="4093587"/>
                </a:cubicBezTo>
                <a:cubicBezTo>
                  <a:pt x="9739891" y="4035197"/>
                  <a:pt x="9720655" y="3974696"/>
                  <a:pt x="9717826" y="3916719"/>
                </a:cubicBezTo>
                <a:cubicBezTo>
                  <a:pt x="9716379" y="3916883"/>
                  <a:pt x="9714371" y="3917401"/>
                  <a:pt x="9713123" y="3916663"/>
                </a:cubicBezTo>
                <a:cubicBezTo>
                  <a:pt x="9419408" y="3876118"/>
                  <a:pt x="9276568" y="3571232"/>
                  <a:pt x="9175594" y="3326950"/>
                </a:cubicBezTo>
                <a:cubicBezTo>
                  <a:pt x="9162477" y="3295477"/>
                  <a:pt x="9234580" y="3273123"/>
                  <a:pt x="9253941" y="3287566"/>
                </a:cubicBezTo>
                <a:cubicBezTo>
                  <a:pt x="9396995" y="3390749"/>
                  <a:pt x="9519263" y="3506453"/>
                  <a:pt x="9625671" y="3639960"/>
                </a:cubicBezTo>
                <a:cubicBezTo>
                  <a:pt x="9622492" y="3540061"/>
                  <a:pt x="9637797" y="3439839"/>
                  <a:pt x="9656881" y="3333361"/>
                </a:cubicBezTo>
                <a:cubicBezTo>
                  <a:pt x="9696972" y="3116116"/>
                  <a:pt x="9713720" y="2891570"/>
                  <a:pt x="9782066" y="2680771"/>
                </a:cubicBezTo>
                <a:cubicBezTo>
                  <a:pt x="9788129" y="2661952"/>
                  <a:pt x="9829478" y="2637374"/>
                  <a:pt x="9854151" y="2642862"/>
                </a:cubicBezTo>
                <a:close/>
                <a:moveTo>
                  <a:pt x="11114299" y="2390555"/>
                </a:moveTo>
                <a:lnTo>
                  <a:pt x="11113373" y="2392739"/>
                </a:lnTo>
                <a:lnTo>
                  <a:pt x="11117197" y="2394358"/>
                </a:lnTo>
                <a:cubicBezTo>
                  <a:pt x="11116333" y="2393349"/>
                  <a:pt x="11115474" y="2392343"/>
                  <a:pt x="11114299" y="2390555"/>
                </a:cubicBezTo>
                <a:close/>
                <a:moveTo>
                  <a:pt x="10506276" y="2118977"/>
                </a:moveTo>
                <a:cubicBezTo>
                  <a:pt x="10510550" y="2257918"/>
                  <a:pt x="10470507" y="2393544"/>
                  <a:pt x="10431542" y="2525128"/>
                </a:cubicBezTo>
                <a:cubicBezTo>
                  <a:pt x="10417502" y="2571972"/>
                  <a:pt x="10403548" y="2620144"/>
                  <a:pt x="10391375" y="2667145"/>
                </a:cubicBezTo>
                <a:cubicBezTo>
                  <a:pt x="10377290" y="2721696"/>
                  <a:pt x="10366481" y="2777642"/>
                  <a:pt x="10355047" y="2832031"/>
                </a:cubicBezTo>
                <a:lnTo>
                  <a:pt x="10336080" y="2927011"/>
                </a:lnTo>
                <a:cubicBezTo>
                  <a:pt x="10349636" y="2893472"/>
                  <a:pt x="10367643" y="2846374"/>
                  <a:pt x="10389394" y="2782834"/>
                </a:cubicBezTo>
                <a:cubicBezTo>
                  <a:pt x="10448427" y="2611467"/>
                  <a:pt x="10546967" y="2325483"/>
                  <a:pt x="10506276" y="2118977"/>
                </a:cubicBezTo>
                <a:close/>
                <a:moveTo>
                  <a:pt x="11538179" y="2090376"/>
                </a:moveTo>
                <a:cubicBezTo>
                  <a:pt x="11552237" y="2136248"/>
                  <a:pt x="11565750" y="2181883"/>
                  <a:pt x="11577479" y="2228695"/>
                </a:cubicBezTo>
                <a:lnTo>
                  <a:pt x="11586754" y="2266098"/>
                </a:lnTo>
                <a:cubicBezTo>
                  <a:pt x="11593656" y="2295423"/>
                  <a:pt x="11600787" y="2324193"/>
                  <a:pt x="11609011" y="2353427"/>
                </a:cubicBezTo>
                <a:cubicBezTo>
                  <a:pt x="11644349" y="2475257"/>
                  <a:pt x="11704023" y="2591295"/>
                  <a:pt x="11761579" y="2703223"/>
                </a:cubicBezTo>
                <a:cubicBezTo>
                  <a:pt x="11802170" y="2782214"/>
                  <a:pt x="11843944" y="2862994"/>
                  <a:pt x="11877711" y="2947465"/>
                </a:cubicBezTo>
                <a:cubicBezTo>
                  <a:pt x="11815017" y="2640863"/>
                  <a:pt x="11724956" y="2342636"/>
                  <a:pt x="11538179" y="2090376"/>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11488421" y="2034549"/>
                </a:moveTo>
                <a:cubicBezTo>
                  <a:pt x="11459234" y="2371132"/>
                  <a:pt x="11651925" y="2658088"/>
                  <a:pt x="11840356" y="2932293"/>
                </a:cubicBezTo>
                <a:cubicBezTo>
                  <a:pt x="11809128" y="2858555"/>
                  <a:pt x="11772688" y="2786473"/>
                  <a:pt x="11736331" y="2715710"/>
                </a:cubicBezTo>
                <a:cubicBezTo>
                  <a:pt x="11678147" y="2602235"/>
                  <a:pt x="11617611" y="2485181"/>
                  <a:pt x="11581560" y="2360474"/>
                </a:cubicBezTo>
                <a:cubicBezTo>
                  <a:pt x="11573334" y="2331239"/>
                  <a:pt x="11565889" y="2301693"/>
                  <a:pt x="11558442" y="2272139"/>
                </a:cubicBezTo>
                <a:lnTo>
                  <a:pt x="11549169" y="2234734"/>
                </a:lnTo>
                <a:cubicBezTo>
                  <a:pt x="11532130" y="2167007"/>
                  <a:pt x="11511443" y="2100302"/>
                  <a:pt x="11488421" y="2034549"/>
                </a:cubicBezTo>
                <a:close/>
                <a:moveTo>
                  <a:pt x="10468916" y="2032338"/>
                </a:moveTo>
                <a:cubicBezTo>
                  <a:pt x="10450533" y="2081859"/>
                  <a:pt x="10434093" y="2132840"/>
                  <a:pt x="10421480" y="2185446"/>
                </a:cubicBezTo>
                <a:cubicBezTo>
                  <a:pt x="10388668" y="2317695"/>
                  <a:pt x="10374105" y="2457032"/>
                  <a:pt x="10351264" y="2591574"/>
                </a:cubicBezTo>
                <a:cubicBezTo>
                  <a:pt x="10332355" y="2700098"/>
                  <a:pt x="10281261" y="2959166"/>
                  <a:pt x="10294485" y="2991809"/>
                </a:cubicBezTo>
                <a:lnTo>
                  <a:pt x="10327850" y="2826310"/>
                </a:lnTo>
                <a:cubicBezTo>
                  <a:pt x="10338741" y="2771690"/>
                  <a:pt x="10350331" y="2715434"/>
                  <a:pt x="10364099" y="2660098"/>
                </a:cubicBezTo>
                <a:cubicBezTo>
                  <a:pt x="10376185" y="2611783"/>
                  <a:pt x="10390682" y="2563843"/>
                  <a:pt x="10404725" y="2516991"/>
                </a:cubicBezTo>
                <a:cubicBezTo>
                  <a:pt x="10443463" y="2385961"/>
                  <a:pt x="10483500" y="2250332"/>
                  <a:pt x="10478071" y="2114122"/>
                </a:cubicBezTo>
                <a:cubicBezTo>
                  <a:pt x="10476867" y="2086568"/>
                  <a:pt x="10473555" y="2059413"/>
                  <a:pt x="10468916" y="2032338"/>
                </a:cubicBezTo>
                <a:close/>
                <a:moveTo>
                  <a:pt x="10573132" y="1991479"/>
                </a:moveTo>
                <a:cubicBezTo>
                  <a:pt x="10722027" y="2144650"/>
                  <a:pt x="10877543" y="2280670"/>
                  <a:pt x="11066880" y="2371770"/>
                </a:cubicBezTo>
                <a:cubicBezTo>
                  <a:pt x="10930664" y="2234271"/>
                  <a:pt x="10767866" y="2088089"/>
                  <a:pt x="10573132" y="1991479"/>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lnTo>
                  <a:pt x="5764974" y="2799609"/>
                </a:ln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10578769" y="1962963"/>
                </a:moveTo>
                <a:cubicBezTo>
                  <a:pt x="10773649" y="2057701"/>
                  <a:pt x="10936285" y="2201237"/>
                  <a:pt x="11073823" y="2338658"/>
                </a:cubicBezTo>
                <a:cubicBezTo>
                  <a:pt x="10938241" y="2169232"/>
                  <a:pt x="10752627" y="1968969"/>
                  <a:pt x="10578769" y="1962963"/>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9518298" y="1338235"/>
                </a:moveTo>
                <a:cubicBezTo>
                  <a:pt x="9531977" y="1651120"/>
                  <a:pt x="9677527" y="1999242"/>
                  <a:pt x="9838009" y="2272553"/>
                </a:cubicBezTo>
                <a:cubicBezTo>
                  <a:pt x="9825312" y="2235634"/>
                  <a:pt x="9815180" y="2197225"/>
                  <a:pt x="9805906" y="2159819"/>
                </a:cubicBezTo>
                <a:lnTo>
                  <a:pt x="9801623" y="2142555"/>
                </a:lnTo>
                <a:cubicBezTo>
                  <a:pt x="9756626" y="1964482"/>
                  <a:pt x="9698390" y="1787247"/>
                  <a:pt x="9628671" y="1617375"/>
                </a:cubicBezTo>
                <a:cubicBezTo>
                  <a:pt x="9618364" y="1593060"/>
                  <a:pt x="9608603" y="1568967"/>
                  <a:pt x="9598299" y="1544643"/>
                </a:cubicBezTo>
                <a:cubicBezTo>
                  <a:pt x="9570133" y="1477354"/>
                  <a:pt x="9541339" y="1408510"/>
                  <a:pt x="9518298" y="1338235"/>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9528078" y="1278636"/>
                </a:moveTo>
                <a:cubicBezTo>
                  <a:pt x="9552982" y="1365794"/>
                  <a:pt x="9588937" y="1451189"/>
                  <a:pt x="9623946" y="1534260"/>
                </a:cubicBezTo>
                <a:lnTo>
                  <a:pt x="9654858" y="1607218"/>
                </a:lnTo>
                <a:cubicBezTo>
                  <a:pt x="9724183" y="1774989"/>
                  <a:pt x="9781702" y="1949347"/>
                  <a:pt x="9826304" y="2125320"/>
                </a:cubicBezTo>
                <a:cubicBezTo>
                  <a:pt x="9794296" y="1963695"/>
                  <a:pt x="9753660" y="1804203"/>
                  <a:pt x="9701198" y="1646797"/>
                </a:cubicBezTo>
                <a:cubicBezTo>
                  <a:pt x="9655682" y="1511000"/>
                  <a:pt x="9586050" y="1397178"/>
                  <a:pt x="9528078" y="1278636"/>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9441752" y="1245311"/>
                </a:moveTo>
                <a:cubicBezTo>
                  <a:pt x="9367449" y="1271794"/>
                  <a:pt x="9313207" y="1329954"/>
                  <a:pt x="9278979" y="1406236"/>
                </a:cubicBezTo>
                <a:cubicBezTo>
                  <a:pt x="9261017" y="1445630"/>
                  <a:pt x="9242585" y="1502850"/>
                  <a:pt x="9235540" y="1546869"/>
                </a:cubicBezTo>
                <a:cubicBezTo>
                  <a:pt x="9223867" y="1618535"/>
                  <a:pt x="9230001" y="1614698"/>
                  <a:pt x="9264074" y="1557016"/>
                </a:cubicBezTo>
                <a:cubicBezTo>
                  <a:pt x="9325587" y="1454296"/>
                  <a:pt x="9384605" y="1349880"/>
                  <a:pt x="9441752" y="1245311"/>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cubicBezTo>
                  <a:pt x="6567440" y="1204628"/>
                  <a:pt x="6586456" y="1194658"/>
                  <a:pt x="6605473" y="1184686"/>
                </a:cubicBezTo>
                <a:cubicBezTo>
                  <a:pt x="6633823" y="1169483"/>
                  <a:pt x="6662531" y="1154778"/>
                  <a:pt x="6691602" y="1140573"/>
                </a:cubicBezTo>
                <a:close/>
                <a:moveTo>
                  <a:pt x="4002475" y="1037802"/>
                </a:moveTo>
                <a:cubicBezTo>
                  <a:pt x="4001933" y="1038196"/>
                  <a:pt x="4000861" y="1038973"/>
                  <a:pt x="4000324" y="1039362"/>
                </a:cubicBezTo>
                <a:cubicBezTo>
                  <a:pt x="4001046" y="1040360"/>
                  <a:pt x="4002134" y="1041861"/>
                  <a:pt x="4002862" y="1042866"/>
                </a:cubicBez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473491" y="3921431"/>
                  <a:pt x="1402113" y="4025542"/>
                  <a:pt x="1325720" y="4125411"/>
                </a:cubicBezTo>
                <a:lnTo>
                  <a:pt x="1206279" y="4267200"/>
                </a:lnTo>
                <a:lnTo>
                  <a:pt x="1115040" y="4267200"/>
                </a:lnTo>
                <a:lnTo>
                  <a:pt x="1258195" y="4099624"/>
                </a:lnTo>
                <a:cubicBezTo>
                  <a:pt x="1315987" y="4027073"/>
                  <a:pt x="1371166" y="3952247"/>
                  <a:pt x="1423113" y="3874565"/>
                </a:cubicBezTo>
                <a:lnTo>
                  <a:pt x="1260565" y="4031982"/>
                </a:lnTo>
                <a:cubicBezTo>
                  <a:pt x="1197929" y="4092559"/>
                  <a:pt x="1134310" y="4154329"/>
                  <a:pt x="1073327" y="4218727"/>
                </a:cubicBezTo>
                <a:lnTo>
                  <a:pt x="1032294" y="4267200"/>
                </a:lnTo>
                <a:lnTo>
                  <a:pt x="993830" y="4267200"/>
                </a:lnTo>
                <a:lnTo>
                  <a:pt x="1051860" y="4198693"/>
                </a:lnTo>
                <a:cubicBezTo>
                  <a:pt x="1113440" y="4133732"/>
                  <a:pt x="1177549" y="4071540"/>
                  <a:pt x="1240607" y="4010401"/>
                </a:cubicBezTo>
                <a:lnTo>
                  <a:pt x="1310106" y="3943217"/>
                </a:lnTo>
                <a:cubicBezTo>
                  <a:pt x="1174685" y="4033303"/>
                  <a:pt x="1054913" y="4139624"/>
                  <a:pt x="952103" y="4265972"/>
                </a:cubicBezTo>
                <a:lnTo>
                  <a:pt x="951207" y="4267200"/>
                </a:lnTo>
                <a:lnTo>
                  <a:pt x="862760" y="4267200"/>
                </a:lnTo>
                <a:lnTo>
                  <a:pt x="909145" y="4199225"/>
                </a:lnTo>
                <a:cubicBezTo>
                  <a:pt x="998789" y="4086824"/>
                  <a:pt x="1101084" y="3991246"/>
                  <a:pt x="1214067" y="3908561"/>
                </a:cubicBezTo>
                <a:cubicBezTo>
                  <a:pt x="1023317" y="3973399"/>
                  <a:pt x="824392" y="4020568"/>
                  <a:pt x="640967" y="4105601"/>
                </a:cubicBezTo>
                <a:cubicBezTo>
                  <a:pt x="549674" y="4147907"/>
                  <a:pt x="460581" y="4194508"/>
                  <a:pt x="372807" y="4243651"/>
                </a:cubicBezTo>
                <a:lnTo>
                  <a:pt x="332830" y="4267200"/>
                </a:lnTo>
                <a:lnTo>
                  <a:pt x="168301" y="4267200"/>
                </a:lnTo>
                <a:lnTo>
                  <a:pt x="278002" y="4201399"/>
                </a:lnTo>
                <a:cubicBezTo>
                  <a:pt x="359885" y="4153808"/>
                  <a:pt x="442683" y="4107866"/>
                  <a:pt x="527241" y="4065078"/>
                </a:cubicBezTo>
                <a:cubicBezTo>
                  <a:pt x="838255" y="3908281"/>
                  <a:pt x="1212318" y="3863093"/>
                  <a:pt x="1510397" y="3684705"/>
                </a:cubicBezTo>
                <a:cubicBezTo>
                  <a:pt x="1390337" y="3729510"/>
                  <a:pt x="1267181" y="3766747"/>
                  <a:pt x="1146550" y="3802012"/>
                </a:cubicBezTo>
                <a:cubicBezTo>
                  <a:pt x="997862" y="3845736"/>
                  <a:pt x="843568" y="3890871"/>
                  <a:pt x="698834" y="3952272"/>
                </a:cubicBezTo>
                <a:cubicBezTo>
                  <a:pt x="519814" y="4027898"/>
                  <a:pt x="352828" y="4127506"/>
                  <a:pt x="192528" y="4236299"/>
                </a:cubicBezTo>
                <a:lnTo>
                  <a:pt x="148586" y="4267200"/>
                </a:lnTo>
                <a:lnTo>
                  <a:pt x="98116" y="4267200"/>
                </a:lnTo>
                <a:lnTo>
                  <a:pt x="169669" y="4216852"/>
                </a:lnTo>
                <a:cubicBezTo>
                  <a:pt x="333361" y="4105506"/>
                  <a:pt x="504130" y="4002947"/>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ubicBezTo>
                  <a:pt x="1247578" y="3654578"/>
                  <a:pt x="1180153" y="3656293"/>
                  <a:pt x="1109304" y="3669030"/>
                </a:cubicBezTo>
                <a:cubicBezTo>
                  <a:pt x="794692" y="3725281"/>
                  <a:pt x="516258" y="3901624"/>
                  <a:pt x="258951" y="4111994"/>
                </a:cubicBezTo>
                <a:lnTo>
                  <a:pt x="80807" y="4267200"/>
                </a:lnTo>
                <a:lnTo>
                  <a:pt x="0" y="4267200"/>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12149131" y="959050"/>
                </a:moveTo>
                <a:cubicBezTo>
                  <a:pt x="12135265" y="975072"/>
                  <a:pt x="12121401" y="991089"/>
                  <a:pt x="12105664" y="1006960"/>
                </a:cubicBezTo>
                <a:cubicBezTo>
                  <a:pt x="12040174" y="1071943"/>
                  <a:pt x="11966532" y="1125748"/>
                  <a:pt x="11883102" y="1184424"/>
                </a:cubicBezTo>
                <a:cubicBezTo>
                  <a:pt x="11822339" y="1227583"/>
                  <a:pt x="11746281" y="1281016"/>
                  <a:pt x="11665174" y="1317493"/>
                </a:cubicBezTo>
                <a:cubicBezTo>
                  <a:pt x="11640620" y="1328342"/>
                  <a:pt x="11615753" y="1338416"/>
                  <a:pt x="11590337" y="1348256"/>
                </a:cubicBezTo>
                <a:cubicBezTo>
                  <a:pt x="11556383" y="1361567"/>
                  <a:pt x="11523739" y="1374791"/>
                  <a:pt x="11492588" y="1390573"/>
                </a:cubicBezTo>
                <a:cubicBezTo>
                  <a:pt x="11632969" y="1358579"/>
                  <a:pt x="11770492" y="1298342"/>
                  <a:pt x="11888865" y="1220988"/>
                </a:cubicBezTo>
                <a:cubicBezTo>
                  <a:pt x="11984266" y="1158366"/>
                  <a:pt x="12085135" y="1064584"/>
                  <a:pt x="12149131" y="959050"/>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12190084" y="854709"/>
                </a:moveTo>
                <a:cubicBezTo>
                  <a:pt x="12181324" y="863235"/>
                  <a:pt x="12172252" y="870980"/>
                  <a:pt x="12162947" y="879275"/>
                </a:cubicBezTo>
                <a:cubicBezTo>
                  <a:pt x="12028326" y="998039"/>
                  <a:pt x="11883371" y="1121443"/>
                  <a:pt x="11721478" y="1216434"/>
                </a:cubicBezTo>
                <a:lnTo>
                  <a:pt x="11680712" y="1239730"/>
                </a:lnTo>
                <a:cubicBezTo>
                  <a:pt x="11620220" y="1274640"/>
                  <a:pt x="11558177" y="1310180"/>
                  <a:pt x="11505347" y="1352837"/>
                </a:cubicBezTo>
                <a:cubicBezTo>
                  <a:pt x="11530133" y="1341442"/>
                  <a:pt x="11555544" y="1331600"/>
                  <a:pt x="11580962" y="1321759"/>
                </a:cubicBezTo>
                <a:cubicBezTo>
                  <a:pt x="11605590" y="1312227"/>
                  <a:pt x="11630227" y="1302697"/>
                  <a:pt x="11654234" y="1291618"/>
                </a:cubicBezTo>
                <a:cubicBezTo>
                  <a:pt x="11733018" y="1256083"/>
                  <a:pt x="11807521" y="1203284"/>
                  <a:pt x="11867274" y="1160983"/>
                </a:cubicBezTo>
                <a:cubicBezTo>
                  <a:pt x="11949151" y="1102940"/>
                  <a:pt x="12022324" y="1050225"/>
                  <a:pt x="12086035" y="986418"/>
                </a:cubicBezTo>
                <a:cubicBezTo>
                  <a:pt x="12128278" y="944429"/>
                  <a:pt x="12163191" y="899980"/>
                  <a:pt x="12190084" y="854709"/>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cubicBezTo>
                  <a:pt x="5405093" y="912428"/>
                  <a:pt x="5432627" y="913077"/>
                  <a:pt x="5460148" y="911442"/>
                </a:cubicBez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8924104" y="777000"/>
                </a:moveTo>
                <a:cubicBezTo>
                  <a:pt x="8923664" y="782606"/>
                  <a:pt x="8922673" y="787979"/>
                  <a:pt x="8921999" y="794136"/>
                </a:cubicBezTo>
                <a:cubicBezTo>
                  <a:pt x="8919582" y="810498"/>
                  <a:pt x="8917940" y="826538"/>
                  <a:pt x="8916066" y="843129"/>
                </a:cubicBezTo>
                <a:cubicBezTo>
                  <a:pt x="8910698" y="896870"/>
                  <a:pt x="8909926" y="951907"/>
                  <a:pt x="8909852" y="1005313"/>
                </a:cubicBezTo>
                <a:cubicBezTo>
                  <a:pt x="8907936" y="1206014"/>
                  <a:pt x="8906433" y="1413328"/>
                  <a:pt x="8936982" y="1614896"/>
                </a:cubicBezTo>
                <a:lnTo>
                  <a:pt x="8939706" y="1632791"/>
                </a:lnTo>
                <a:lnTo>
                  <a:pt x="8946691" y="1680170"/>
                </a:lnTo>
                <a:cubicBezTo>
                  <a:pt x="8947341" y="1669501"/>
                  <a:pt x="8947217" y="1659149"/>
                  <a:pt x="8947643" y="1649028"/>
                </a:cubicBezTo>
                <a:cubicBezTo>
                  <a:pt x="8950646" y="1394060"/>
                  <a:pt x="8954155" y="1130296"/>
                  <a:pt x="8931687" y="871628"/>
                </a:cubicBezTo>
                <a:lnTo>
                  <a:pt x="8929804" y="850229"/>
                </a:lnTo>
                <a:cubicBezTo>
                  <a:pt x="8927750" y="826182"/>
                  <a:pt x="8925696" y="802134"/>
                  <a:pt x="8924104" y="777000"/>
                </a:cubicBezTo>
                <a:close/>
                <a:moveTo>
                  <a:pt x="8951219" y="764662"/>
                </a:moveTo>
                <a:cubicBezTo>
                  <a:pt x="8952434" y="792211"/>
                  <a:pt x="8955277" y="820458"/>
                  <a:pt x="8957270" y="847698"/>
                </a:cubicBezTo>
                <a:lnTo>
                  <a:pt x="8959153" y="869097"/>
                </a:lnTo>
                <a:cubicBezTo>
                  <a:pt x="8981354" y="1119277"/>
                  <a:pt x="8978808" y="1373147"/>
                  <a:pt x="8976081" y="1619865"/>
                </a:cubicBezTo>
                <a:cubicBezTo>
                  <a:pt x="9043646" y="1335574"/>
                  <a:pt x="9035127" y="1045475"/>
                  <a:pt x="8951219" y="764662"/>
                </a:cubicBezTo>
                <a:close/>
                <a:moveTo>
                  <a:pt x="8898081" y="630137"/>
                </a:moveTo>
                <a:cubicBezTo>
                  <a:pt x="8735190" y="940376"/>
                  <a:pt x="8800852" y="1302315"/>
                  <a:pt x="8910095" y="1626691"/>
                </a:cubicBezTo>
                <a:lnTo>
                  <a:pt x="8908822" y="1619067"/>
                </a:lnTo>
                <a:cubicBezTo>
                  <a:pt x="8877873" y="1415398"/>
                  <a:pt x="8879292" y="1206762"/>
                  <a:pt x="8881669" y="1004967"/>
                </a:cubicBezTo>
                <a:cubicBezTo>
                  <a:pt x="8881975" y="951016"/>
                  <a:pt x="8882434" y="895204"/>
                  <a:pt x="8888265" y="840369"/>
                </a:cubicBezTo>
                <a:cubicBezTo>
                  <a:pt x="8890137" y="823783"/>
                  <a:pt x="8892011" y="807192"/>
                  <a:pt x="8894429" y="790831"/>
                </a:cubicBezTo>
                <a:cubicBezTo>
                  <a:pt x="8901122" y="737010"/>
                  <a:pt x="8907725" y="681866"/>
                  <a:pt x="8898081" y="630137"/>
                </a:cubicBezTo>
                <a:close/>
                <a:moveTo>
                  <a:pt x="11491396" y="623931"/>
                </a:moveTo>
                <a:cubicBezTo>
                  <a:pt x="11465686" y="637515"/>
                  <a:pt x="11440209" y="650546"/>
                  <a:pt x="11413329" y="662344"/>
                </a:cubicBezTo>
                <a:cubicBezTo>
                  <a:pt x="11268660" y="727282"/>
                  <a:pt x="11113102" y="758642"/>
                  <a:pt x="10966547" y="818916"/>
                </a:cubicBezTo>
                <a:cubicBezTo>
                  <a:pt x="10793574" y="889896"/>
                  <a:pt x="10652020" y="1008307"/>
                  <a:pt x="10498883" y="1111507"/>
                </a:cubicBezTo>
                <a:cubicBezTo>
                  <a:pt x="10559155" y="1098395"/>
                  <a:pt x="10616158" y="1067158"/>
                  <a:pt x="10671292" y="1035777"/>
                </a:cubicBezTo>
                <a:lnTo>
                  <a:pt x="10685894" y="1027151"/>
                </a:lnTo>
                <a:cubicBezTo>
                  <a:pt x="10821548" y="950027"/>
                  <a:pt x="10965272" y="882756"/>
                  <a:pt x="11104337" y="817377"/>
                </a:cubicBezTo>
                <a:cubicBezTo>
                  <a:pt x="11233375" y="757414"/>
                  <a:pt x="11364889" y="694633"/>
                  <a:pt x="11491396" y="623931"/>
                </a:cubicBezTo>
                <a:close/>
                <a:moveTo>
                  <a:pt x="10779304" y="584486"/>
                </a:moveTo>
                <a:cubicBezTo>
                  <a:pt x="10740583" y="648568"/>
                  <a:pt x="10699136" y="711502"/>
                  <a:pt x="10658378" y="772788"/>
                </a:cubicBezTo>
                <a:cubicBezTo>
                  <a:pt x="10594579" y="868744"/>
                  <a:pt x="10529620" y="967431"/>
                  <a:pt x="10475581" y="1070739"/>
                </a:cubicBezTo>
                <a:cubicBezTo>
                  <a:pt x="10578194" y="966751"/>
                  <a:pt x="10672522" y="819977"/>
                  <a:pt x="10735178" y="693281"/>
                </a:cubicBezTo>
                <a:close/>
                <a:moveTo>
                  <a:pt x="10132488" y="518596"/>
                </a:moveTo>
                <a:cubicBezTo>
                  <a:pt x="10047856" y="532980"/>
                  <a:pt x="9963302" y="548687"/>
                  <a:pt x="9879465" y="567273"/>
                </a:cubicBezTo>
                <a:cubicBezTo>
                  <a:pt x="9683016" y="611580"/>
                  <a:pt x="9523495" y="697916"/>
                  <a:pt x="9364243" y="809468"/>
                </a:cubicBezTo>
                <a:cubicBezTo>
                  <a:pt x="9364793" y="809701"/>
                  <a:pt x="9365336" y="809931"/>
                  <a:pt x="9366655" y="809848"/>
                </a:cubicBezTo>
                <a:cubicBezTo>
                  <a:pt x="9558665" y="728900"/>
                  <a:pt x="9742999" y="656935"/>
                  <a:pt x="9914233" y="596159"/>
                </a:cubicBezTo>
                <a:close/>
                <a:moveTo>
                  <a:pt x="10264524" y="501747"/>
                </a:moveTo>
                <a:lnTo>
                  <a:pt x="9922837" y="622979"/>
                </a:lnTo>
                <a:cubicBezTo>
                  <a:pt x="9763806" y="679263"/>
                  <a:pt x="9594234" y="745243"/>
                  <a:pt x="9416908" y="818889"/>
                </a:cubicBezTo>
                <a:cubicBezTo>
                  <a:pt x="9417689" y="818579"/>
                  <a:pt x="9417689" y="818579"/>
                  <a:pt x="9418234" y="818810"/>
                </a:cubicBezTo>
                <a:cubicBezTo>
                  <a:pt x="9717394" y="764555"/>
                  <a:pt x="10002904" y="633058"/>
                  <a:pt x="10264524" y="501747"/>
                </a:cubicBezTo>
                <a:close/>
                <a:moveTo>
                  <a:pt x="10802699" y="488163"/>
                </a:moveTo>
                <a:lnTo>
                  <a:pt x="10618739" y="734118"/>
                </a:lnTo>
                <a:lnTo>
                  <a:pt x="10604580" y="753877"/>
                </a:lnTo>
                <a:cubicBezTo>
                  <a:pt x="10575714" y="793161"/>
                  <a:pt x="10550336" y="828772"/>
                  <a:pt x="10529643" y="867004"/>
                </a:cubicBezTo>
                <a:cubicBezTo>
                  <a:pt x="10501301" y="918746"/>
                  <a:pt x="10479284" y="973805"/>
                  <a:pt x="10462194" y="1035452"/>
                </a:cubicBezTo>
                <a:cubicBezTo>
                  <a:pt x="10514547" y="939156"/>
                  <a:pt x="10575176" y="847655"/>
                  <a:pt x="10635117" y="757788"/>
                </a:cubicBezTo>
                <a:cubicBezTo>
                  <a:pt x="10692800" y="670189"/>
                  <a:pt x="10751735" y="581180"/>
                  <a:pt x="10802699" y="488163"/>
                </a:cubicBezTo>
                <a:close/>
                <a:moveTo>
                  <a:pt x="10359107" y="485136"/>
                </a:moveTo>
                <a:cubicBezTo>
                  <a:pt x="10100692" y="616512"/>
                  <a:pt x="9815681" y="755947"/>
                  <a:pt x="9515108" y="825701"/>
                </a:cubicBezTo>
                <a:cubicBezTo>
                  <a:pt x="9825509" y="831572"/>
                  <a:pt x="10104184" y="667562"/>
                  <a:pt x="10359107" y="485136"/>
                </a:cubicBezTo>
                <a:close/>
                <a:moveTo>
                  <a:pt x="11886089" y="483936"/>
                </a:moveTo>
                <a:cubicBezTo>
                  <a:pt x="11800033" y="547295"/>
                  <a:pt x="11710455" y="605296"/>
                  <a:pt x="11622890" y="661575"/>
                </a:cubicBezTo>
                <a:cubicBezTo>
                  <a:pt x="11437051" y="781189"/>
                  <a:pt x="11244843" y="905190"/>
                  <a:pt x="11038640" y="996875"/>
                </a:cubicBezTo>
                <a:cubicBezTo>
                  <a:pt x="10885656" y="1064725"/>
                  <a:pt x="10725662" y="1114166"/>
                  <a:pt x="10561310" y="1145020"/>
                </a:cubicBezTo>
                <a:cubicBezTo>
                  <a:pt x="10596460" y="1154752"/>
                  <a:pt x="10632933" y="1164394"/>
                  <a:pt x="10675127" y="1163586"/>
                </a:cubicBezTo>
                <a:cubicBezTo>
                  <a:pt x="10827145" y="1160350"/>
                  <a:pt x="10989398" y="1058435"/>
                  <a:pt x="11120351" y="990907"/>
                </a:cubicBezTo>
                <a:cubicBezTo>
                  <a:pt x="11302032" y="897860"/>
                  <a:pt x="11481110" y="797268"/>
                  <a:pt x="11648506" y="680145"/>
                </a:cubicBezTo>
                <a:cubicBezTo>
                  <a:pt x="11691733" y="649515"/>
                  <a:pt x="11821224" y="550475"/>
                  <a:pt x="11886089" y="483936"/>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10784544" y="465669"/>
                </a:moveTo>
                <a:cubicBezTo>
                  <a:pt x="10662409" y="521478"/>
                  <a:pt x="10422179" y="894258"/>
                  <a:pt x="10426419" y="1062158"/>
                </a:cubicBezTo>
                <a:cubicBezTo>
                  <a:pt x="10438657" y="1011968"/>
                  <a:pt x="10453241" y="965354"/>
                  <a:pt x="10471732" y="921679"/>
                </a:cubicBezTo>
                <a:cubicBezTo>
                  <a:pt x="10481672" y="898200"/>
                  <a:pt x="10492705" y="875187"/>
                  <a:pt x="10504824" y="852631"/>
                </a:cubicBezTo>
                <a:cubicBezTo>
                  <a:pt x="10526215" y="812759"/>
                  <a:pt x="10552604" y="776291"/>
                  <a:pt x="10582237" y="736692"/>
                </a:cubicBezTo>
                <a:lnTo>
                  <a:pt x="10596401" y="716935"/>
                </a:lnTo>
                <a:cubicBezTo>
                  <a:pt x="10661482" y="628604"/>
                  <a:pt x="10720448" y="548625"/>
                  <a:pt x="10784544" y="465669"/>
                </a:cubicBezTo>
                <a:close/>
                <a:moveTo>
                  <a:pt x="11916494" y="422768"/>
                </a:moveTo>
                <a:cubicBezTo>
                  <a:pt x="11840345" y="436884"/>
                  <a:pt x="11770712" y="482734"/>
                  <a:pt x="11703185" y="528178"/>
                </a:cubicBezTo>
                <a:lnTo>
                  <a:pt x="11680755" y="543149"/>
                </a:lnTo>
                <a:cubicBezTo>
                  <a:pt x="11503085" y="661715"/>
                  <a:pt x="11307002" y="753816"/>
                  <a:pt x="11116818" y="842623"/>
                </a:cubicBezTo>
                <a:cubicBezTo>
                  <a:pt x="10977992" y="907459"/>
                  <a:pt x="10835051" y="974411"/>
                  <a:pt x="10700164" y="1051220"/>
                </a:cubicBezTo>
                <a:lnTo>
                  <a:pt x="10685570" y="1059849"/>
                </a:lnTo>
                <a:cubicBezTo>
                  <a:pt x="10652486" y="1078679"/>
                  <a:pt x="10619176" y="1098052"/>
                  <a:pt x="10584288" y="1113543"/>
                </a:cubicBezTo>
                <a:cubicBezTo>
                  <a:pt x="10736655" y="1082118"/>
                  <a:pt x="10884823" y="1034762"/>
                  <a:pt x="11026698" y="971858"/>
                </a:cubicBezTo>
                <a:cubicBezTo>
                  <a:pt x="11231114" y="881353"/>
                  <a:pt x="11422542" y="757667"/>
                  <a:pt x="11607604" y="638368"/>
                </a:cubicBezTo>
                <a:cubicBezTo>
                  <a:pt x="11712249" y="570645"/>
                  <a:pt x="11819449" y="501435"/>
                  <a:pt x="11919452" y="423380"/>
                </a:cubicBezTo>
                <a:cubicBezTo>
                  <a:pt x="11918363" y="422918"/>
                  <a:pt x="11917811" y="422686"/>
                  <a:pt x="11916494" y="422768"/>
                </a:cubicBezTo>
                <a:close/>
                <a:moveTo>
                  <a:pt x="8148168" y="416949"/>
                </a:moveTo>
                <a:cubicBezTo>
                  <a:pt x="8041447" y="489578"/>
                  <a:pt x="7951585" y="589312"/>
                  <a:pt x="7862052" y="694330"/>
                </a:cubicBezTo>
                <a:lnTo>
                  <a:pt x="7808002" y="759654"/>
                </a:lnTo>
                <a:close/>
                <a:moveTo>
                  <a:pt x="8295299" y="416143"/>
                </a:moveTo>
                <a:cubicBezTo>
                  <a:pt x="8303328" y="454953"/>
                  <a:pt x="8309263" y="494162"/>
                  <a:pt x="8309124" y="534021"/>
                </a:cubicBezTo>
                <a:cubicBezTo>
                  <a:pt x="8309177" y="581042"/>
                  <a:pt x="8301211" y="627240"/>
                  <a:pt x="8293154" y="672115"/>
                </a:cubicBezTo>
                <a:cubicBezTo>
                  <a:pt x="8287455" y="703824"/>
                  <a:pt x="8281839" y="736857"/>
                  <a:pt x="8279099" y="769176"/>
                </a:cubicBezTo>
                <a:cubicBezTo>
                  <a:pt x="8271208" y="866910"/>
                  <a:pt x="8290164" y="965070"/>
                  <a:pt x="8309186" y="1060039"/>
                </a:cubicBezTo>
                <a:cubicBezTo>
                  <a:pt x="8338258" y="1208834"/>
                  <a:pt x="8368983" y="1362838"/>
                  <a:pt x="8410512" y="1511108"/>
                </a:cubicBezTo>
                <a:cubicBezTo>
                  <a:pt x="8445511" y="1186645"/>
                  <a:pt x="8463496" y="815698"/>
                  <a:pt x="8351657" y="521768"/>
                </a:cubicBezTo>
                <a:cubicBezTo>
                  <a:pt x="8336376" y="481820"/>
                  <a:pt x="8314355" y="448679"/>
                  <a:pt x="8295299" y="416143"/>
                </a:cubicBezTo>
                <a:close/>
                <a:moveTo>
                  <a:pt x="8266483" y="414244"/>
                </a:moveTo>
                <a:cubicBezTo>
                  <a:pt x="8162811" y="736679"/>
                  <a:pt x="8223592" y="1050836"/>
                  <a:pt x="8343425" y="1357811"/>
                </a:cubicBezTo>
                <a:cubicBezTo>
                  <a:pt x="8320496" y="1259904"/>
                  <a:pt x="8300994" y="1161513"/>
                  <a:pt x="8282114" y="1064671"/>
                </a:cubicBezTo>
                <a:cubicBezTo>
                  <a:pt x="8263238" y="967838"/>
                  <a:pt x="8243336" y="867346"/>
                  <a:pt x="8251298" y="766414"/>
                </a:cubicBezTo>
                <a:cubicBezTo>
                  <a:pt x="8253954" y="732777"/>
                  <a:pt x="8259797" y="699198"/>
                  <a:pt x="8265729" y="666939"/>
                </a:cubicBezTo>
                <a:cubicBezTo>
                  <a:pt x="8273319" y="623158"/>
                  <a:pt x="8281376" y="578281"/>
                  <a:pt x="8281494" y="533909"/>
                </a:cubicBezTo>
                <a:cubicBezTo>
                  <a:pt x="8281080" y="493822"/>
                  <a:pt x="8274834" y="453832"/>
                  <a:pt x="8266483" y="414244"/>
                </a:cubicBezTo>
                <a:close/>
                <a:moveTo>
                  <a:pt x="8140802" y="388720"/>
                </a:moveTo>
                <a:cubicBezTo>
                  <a:pt x="8028462" y="422924"/>
                  <a:pt x="7941106" y="490876"/>
                  <a:pt x="7860379" y="596411"/>
                </a:cubicBezTo>
                <a:cubicBezTo>
                  <a:pt x="7812773" y="658663"/>
                  <a:pt x="7772566" y="720182"/>
                  <a:pt x="7737688" y="790400"/>
                </a:cubicBezTo>
                <a:cubicBezTo>
                  <a:pt x="7733439" y="798902"/>
                  <a:pt x="7729892" y="805767"/>
                  <a:pt x="7726885" y="812869"/>
                </a:cubicBezTo>
                <a:cubicBezTo>
                  <a:pt x="7764906" y="767160"/>
                  <a:pt x="7802380" y="721219"/>
                  <a:pt x="7840490" y="676832"/>
                </a:cubicBezTo>
                <a:cubicBezTo>
                  <a:pt x="7933738" y="567590"/>
                  <a:pt x="8028101" y="463327"/>
                  <a:pt x="8140802" y="388720"/>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cubicBezTo>
                  <a:pt x="5242649" y="257191"/>
                  <a:pt x="5225558" y="257369"/>
                  <a:pt x="5208466" y="257550"/>
                </a:cubicBez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cubicBezTo>
                  <a:pt x="5227195" y="227945"/>
                  <a:pt x="5244285" y="227765"/>
                  <a:pt x="5261015" y="227087"/>
                </a:cubicBez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9095810" y="0"/>
                </a:moveTo>
                <a:lnTo>
                  <a:pt x="9215999" y="0"/>
                </a:lnTo>
                <a:lnTo>
                  <a:pt x="9250991" y="17650"/>
                </a:lnTo>
                <a:cubicBezTo>
                  <a:pt x="9345825" y="54329"/>
                  <a:pt x="9448424" y="64330"/>
                  <a:pt x="9551793" y="69947"/>
                </a:cubicBezTo>
                <a:cubicBezTo>
                  <a:pt x="9773323" y="81971"/>
                  <a:pt x="9993517" y="56091"/>
                  <a:pt x="10211701" y="15192"/>
                </a:cubicBezTo>
                <a:cubicBezTo>
                  <a:pt x="10030564" y="37013"/>
                  <a:pt x="9847820" y="45912"/>
                  <a:pt x="9665014" y="41266"/>
                </a:cubicBezTo>
                <a:cubicBezTo>
                  <a:pt x="9560295" y="38460"/>
                  <a:pt x="9467175" y="31066"/>
                  <a:pt x="9382567" y="18583"/>
                </a:cubicBezTo>
                <a:lnTo>
                  <a:pt x="9283159" y="0"/>
                </a:lnTo>
                <a:lnTo>
                  <a:pt x="9469266" y="0"/>
                </a:lnTo>
                <a:lnTo>
                  <a:pt x="9504117" y="4274"/>
                </a:lnTo>
                <a:cubicBezTo>
                  <a:pt x="9555272" y="8689"/>
                  <a:pt x="9609472" y="11637"/>
                  <a:pt x="9667223" y="13232"/>
                </a:cubicBezTo>
                <a:cubicBezTo>
                  <a:pt x="9740740" y="15225"/>
                  <a:pt x="9814266" y="15008"/>
                  <a:pt x="9887703" y="12601"/>
                </a:cubicBezTo>
                <a:lnTo>
                  <a:pt x="10088930" y="0"/>
                </a:lnTo>
                <a:lnTo>
                  <a:pt x="10544171" y="0"/>
                </a:lnTo>
                <a:lnTo>
                  <a:pt x="10392396" y="36772"/>
                </a:lnTo>
                <a:cubicBezTo>
                  <a:pt x="10070832" y="110795"/>
                  <a:pt x="9739873" y="167441"/>
                  <a:pt x="9413803" y="131277"/>
                </a:cubicBezTo>
                <a:cubicBezTo>
                  <a:pt x="9315472" y="120226"/>
                  <a:pt x="9243539" y="84460"/>
                  <a:pt x="9174626" y="44983"/>
                </a:cubicBezTo>
                <a:close/>
                <a:moveTo>
                  <a:pt x="8474998" y="0"/>
                </a:moveTo>
                <a:lnTo>
                  <a:pt x="8573502" y="0"/>
                </a:lnTo>
                <a:lnTo>
                  <a:pt x="8659539" y="117664"/>
                </a:lnTo>
                <a:cubicBezTo>
                  <a:pt x="8833725" y="341427"/>
                  <a:pt x="9029703" y="551148"/>
                  <a:pt x="9248507" y="743734"/>
                </a:cubicBezTo>
                <a:cubicBezTo>
                  <a:pt x="9268744" y="761313"/>
                  <a:pt x="9289217" y="778348"/>
                  <a:pt x="9309457" y="795932"/>
                </a:cubicBezTo>
                <a:cubicBezTo>
                  <a:pt x="9458210" y="686371"/>
                  <a:pt x="9607233" y="585288"/>
                  <a:pt x="9785496" y="530713"/>
                </a:cubicBezTo>
                <a:cubicBezTo>
                  <a:pt x="10009630" y="462073"/>
                  <a:pt x="10250992" y="434854"/>
                  <a:pt x="10482828" y="399738"/>
                </a:cubicBezTo>
                <a:cubicBezTo>
                  <a:pt x="10519933" y="394202"/>
                  <a:pt x="10478550" y="453937"/>
                  <a:pt x="10468382" y="461219"/>
                </a:cubicBezTo>
                <a:cubicBezTo>
                  <a:pt x="10161572" y="688641"/>
                  <a:pt x="9818370" y="924476"/>
                  <a:pt x="9430790" y="895589"/>
                </a:cubicBezTo>
                <a:cubicBezTo>
                  <a:pt x="9617112" y="1044003"/>
                  <a:pt x="9813963" y="1178199"/>
                  <a:pt x="10019780" y="1298815"/>
                </a:cubicBezTo>
                <a:cubicBezTo>
                  <a:pt x="10142151" y="1263712"/>
                  <a:pt x="10256792" y="1186061"/>
                  <a:pt x="10372218" y="1146081"/>
                </a:cubicBezTo>
                <a:cubicBezTo>
                  <a:pt x="10279439" y="901425"/>
                  <a:pt x="10751513" y="443317"/>
                  <a:pt x="10896429" y="310883"/>
                </a:cubicBezTo>
                <a:cubicBezTo>
                  <a:pt x="10907980" y="300321"/>
                  <a:pt x="10927341" y="295643"/>
                  <a:pt x="10919735" y="318176"/>
                </a:cubicBezTo>
                <a:cubicBezTo>
                  <a:pt x="10845552" y="531416"/>
                  <a:pt x="10769057" y="750112"/>
                  <a:pt x="10637064" y="935661"/>
                </a:cubicBezTo>
                <a:cubicBezTo>
                  <a:pt x="10618262" y="961821"/>
                  <a:pt x="10471373" y="1105010"/>
                  <a:pt x="10516995" y="1070245"/>
                </a:cubicBezTo>
                <a:cubicBezTo>
                  <a:pt x="10630585" y="984423"/>
                  <a:pt x="10740230" y="886628"/>
                  <a:pt x="10868835" y="815534"/>
                </a:cubicBezTo>
                <a:cubicBezTo>
                  <a:pt x="11133493" y="669415"/>
                  <a:pt x="11435682" y="612577"/>
                  <a:pt x="11704547" y="465665"/>
                </a:cubicBezTo>
                <a:cubicBezTo>
                  <a:pt x="11748194" y="441649"/>
                  <a:pt x="11962368" y="287033"/>
                  <a:pt x="12033562" y="350012"/>
                </a:cubicBezTo>
                <a:cubicBezTo>
                  <a:pt x="12042008" y="357446"/>
                  <a:pt x="12029170" y="377121"/>
                  <a:pt x="12025537" y="382666"/>
                </a:cubicBezTo>
                <a:cubicBezTo>
                  <a:pt x="11835636" y="694348"/>
                  <a:pt x="11402055" y="895784"/>
                  <a:pt x="11088649" y="1056676"/>
                </a:cubicBezTo>
                <a:cubicBezTo>
                  <a:pt x="10916755" y="1144851"/>
                  <a:pt x="10757473" y="1230645"/>
                  <a:pt x="10561600" y="1229477"/>
                </a:cubicBezTo>
                <a:cubicBezTo>
                  <a:pt x="10456897" y="1228927"/>
                  <a:pt x="10388434" y="1221837"/>
                  <a:pt x="10280797" y="1263181"/>
                </a:cubicBezTo>
                <a:cubicBezTo>
                  <a:pt x="10214114" y="1288380"/>
                  <a:pt x="10149765" y="1312641"/>
                  <a:pt x="10083376" y="1334114"/>
                </a:cubicBezTo>
                <a:cubicBezTo>
                  <a:pt x="10323674" y="1470609"/>
                  <a:pt x="10574467" y="1588379"/>
                  <a:pt x="10832582" y="1687356"/>
                </a:cubicBezTo>
                <a:cubicBezTo>
                  <a:pt x="10835145" y="1685866"/>
                  <a:pt x="10837160" y="1684144"/>
                  <a:pt x="10839263" y="1683743"/>
                </a:cubicBezTo>
                <a:cubicBezTo>
                  <a:pt x="11026680" y="1639479"/>
                  <a:pt x="11198523" y="1559010"/>
                  <a:pt x="11350910" y="1443899"/>
                </a:cubicBezTo>
                <a:cubicBezTo>
                  <a:pt x="11353302" y="1439761"/>
                  <a:pt x="11356166" y="1434532"/>
                  <a:pt x="11360346" y="1429225"/>
                </a:cubicBezTo>
                <a:cubicBezTo>
                  <a:pt x="11568454" y="1154547"/>
                  <a:pt x="11893126" y="995756"/>
                  <a:pt x="12167580" y="789523"/>
                </a:cubicBezTo>
                <a:lnTo>
                  <a:pt x="12192000" y="769876"/>
                </a:lnTo>
                <a:lnTo>
                  <a:pt x="12192000" y="802845"/>
                </a:lnTo>
                <a:lnTo>
                  <a:pt x="12173558" y="821317"/>
                </a:lnTo>
                <a:cubicBezTo>
                  <a:pt x="12156328" y="839775"/>
                  <a:pt x="12135859" y="862655"/>
                  <a:pt x="12117398" y="877374"/>
                </a:cubicBezTo>
                <a:cubicBezTo>
                  <a:pt x="11911342" y="1038644"/>
                  <a:pt x="11659100" y="1158472"/>
                  <a:pt x="11472926" y="1344259"/>
                </a:cubicBezTo>
                <a:cubicBezTo>
                  <a:pt x="11530856" y="1294104"/>
                  <a:pt x="11599815" y="1254410"/>
                  <a:pt x="11666978" y="1215889"/>
                </a:cubicBezTo>
                <a:cubicBezTo>
                  <a:pt x="11680568" y="1208123"/>
                  <a:pt x="11694155" y="1200357"/>
                  <a:pt x="11707200" y="1192361"/>
                </a:cubicBezTo>
                <a:cubicBezTo>
                  <a:pt x="11867081" y="1099094"/>
                  <a:pt x="12010478" y="976320"/>
                  <a:pt x="12144637" y="858646"/>
                </a:cubicBezTo>
                <a:lnTo>
                  <a:pt x="12192000" y="810414"/>
                </a:lnTo>
                <a:lnTo>
                  <a:pt x="12192000" y="916439"/>
                </a:lnTo>
                <a:lnTo>
                  <a:pt x="12150630" y="982925"/>
                </a:lnTo>
                <a:cubicBezTo>
                  <a:pt x="11972246" y="1237618"/>
                  <a:pt x="11719654" y="1416530"/>
                  <a:pt x="11389484" y="1469889"/>
                </a:cubicBezTo>
                <a:cubicBezTo>
                  <a:pt x="11249700" y="1582602"/>
                  <a:pt x="11093517" y="1667134"/>
                  <a:pt x="10923736" y="1721439"/>
                </a:cubicBezTo>
                <a:cubicBezTo>
                  <a:pt x="10979487" y="1741826"/>
                  <a:pt x="11035469" y="1761662"/>
                  <a:pt x="11091913" y="1780406"/>
                </a:cubicBezTo>
                <a:cubicBezTo>
                  <a:pt x="11318237" y="1855623"/>
                  <a:pt x="11544464" y="1908264"/>
                  <a:pt x="11771238" y="1944400"/>
                </a:cubicBezTo>
                <a:cubicBezTo>
                  <a:pt x="11775181" y="1939634"/>
                  <a:pt x="11778904" y="1935410"/>
                  <a:pt x="11783166" y="1931422"/>
                </a:cubicBezTo>
                <a:cubicBezTo>
                  <a:pt x="11885723" y="1797152"/>
                  <a:pt x="11990570" y="1669642"/>
                  <a:pt x="12131988" y="1574357"/>
                </a:cubicBezTo>
                <a:lnTo>
                  <a:pt x="12192000" y="1537429"/>
                </a:lnTo>
                <a:lnTo>
                  <a:pt x="12192000" y="1589108"/>
                </a:lnTo>
                <a:lnTo>
                  <a:pt x="12112105" y="1640352"/>
                </a:lnTo>
                <a:cubicBezTo>
                  <a:pt x="12011319" y="1713959"/>
                  <a:pt x="11928638" y="1801479"/>
                  <a:pt x="11849203" y="1900149"/>
                </a:cubicBezTo>
                <a:cubicBezTo>
                  <a:pt x="11883038" y="1876488"/>
                  <a:pt x="11915071" y="1849494"/>
                  <a:pt x="11946326" y="1822808"/>
                </a:cubicBezTo>
                <a:cubicBezTo>
                  <a:pt x="11980834" y="1792997"/>
                  <a:pt x="12017130" y="1762011"/>
                  <a:pt x="12055863" y="1735914"/>
                </a:cubicBezTo>
                <a:cubicBezTo>
                  <a:pt x="12086678" y="1714840"/>
                  <a:pt x="12119524" y="1696556"/>
                  <a:pt x="12150816" y="1678902"/>
                </a:cubicBezTo>
                <a:lnTo>
                  <a:pt x="12192000" y="1655121"/>
                </a:lnTo>
                <a:lnTo>
                  <a:pt x="12192000" y="1686869"/>
                </a:lnTo>
                <a:lnTo>
                  <a:pt x="12163772" y="1703058"/>
                </a:lnTo>
                <a:cubicBezTo>
                  <a:pt x="12132704" y="1720165"/>
                  <a:pt x="12100405" y="1738677"/>
                  <a:pt x="12070597" y="1758893"/>
                </a:cubicBezTo>
                <a:cubicBezTo>
                  <a:pt x="12033422" y="1784357"/>
                  <a:pt x="11997904" y="1815035"/>
                  <a:pt x="11963621" y="1844299"/>
                </a:cubicBezTo>
                <a:cubicBezTo>
                  <a:pt x="11938421" y="1865816"/>
                  <a:pt x="11913214" y="1887338"/>
                  <a:pt x="11886604" y="1907617"/>
                </a:cubicBezTo>
                <a:cubicBezTo>
                  <a:pt x="11977116" y="1884856"/>
                  <a:pt x="12067233" y="1841647"/>
                  <a:pt x="12153575" y="1786372"/>
                </a:cubicBezTo>
                <a:lnTo>
                  <a:pt x="12192000" y="1759693"/>
                </a:lnTo>
                <a:lnTo>
                  <a:pt x="12192000" y="1809459"/>
                </a:lnTo>
                <a:lnTo>
                  <a:pt x="12121362" y="1857561"/>
                </a:lnTo>
                <a:cubicBezTo>
                  <a:pt x="12048187" y="1902591"/>
                  <a:pt x="11972544" y="1939172"/>
                  <a:pt x="11895949" y="1963079"/>
                </a:cubicBezTo>
                <a:lnTo>
                  <a:pt x="12192000" y="1990579"/>
                </a:lnTo>
                <a:lnTo>
                  <a:pt x="12192000" y="2065582"/>
                </a:lnTo>
                <a:lnTo>
                  <a:pt x="12153918" y="2063926"/>
                </a:lnTo>
                <a:lnTo>
                  <a:pt x="12192000" y="2085104"/>
                </a:lnTo>
                <a:lnTo>
                  <a:pt x="12192000" y="2178471"/>
                </a:lnTo>
                <a:lnTo>
                  <a:pt x="12085355" y="2122457"/>
                </a:lnTo>
                <a:lnTo>
                  <a:pt x="12192000" y="2196158"/>
                </a:lnTo>
                <a:lnTo>
                  <a:pt x="12192000" y="2230374"/>
                </a:lnTo>
                <a:lnTo>
                  <a:pt x="12041237" y="2126309"/>
                </a:lnTo>
                <a:cubicBezTo>
                  <a:pt x="12076493" y="2177612"/>
                  <a:pt x="12124001" y="2222030"/>
                  <a:pt x="12174450" y="2262541"/>
                </a:cubicBezTo>
                <a:lnTo>
                  <a:pt x="12192000" y="2275857"/>
                </a:lnTo>
                <a:lnTo>
                  <a:pt x="12192000" y="2377131"/>
                </a:lnTo>
                <a:lnTo>
                  <a:pt x="12155801" y="2349925"/>
                </a:lnTo>
                <a:cubicBezTo>
                  <a:pt x="12047062" y="2264619"/>
                  <a:pt x="11950704" y="2181979"/>
                  <a:pt x="11930164" y="2041945"/>
                </a:cubicBezTo>
                <a:cubicBezTo>
                  <a:pt x="11807338" y="2027929"/>
                  <a:pt x="11684723" y="2008847"/>
                  <a:pt x="11561767" y="1984479"/>
                </a:cubicBezTo>
                <a:cubicBezTo>
                  <a:pt x="11829168" y="2318516"/>
                  <a:pt x="11916257" y="2737804"/>
                  <a:pt x="11987997" y="3153822"/>
                </a:cubicBezTo>
                <a:cubicBezTo>
                  <a:pt x="11991834" y="3176690"/>
                  <a:pt x="11945766" y="3233800"/>
                  <a:pt x="11926558" y="3203134"/>
                </a:cubicBezTo>
                <a:cubicBezTo>
                  <a:pt x="11688637" y="2826855"/>
                  <a:pt x="11343207" y="2452063"/>
                  <a:pt x="11440430" y="1973028"/>
                </a:cubicBezTo>
                <a:cubicBezTo>
                  <a:pt x="11441503" y="1968973"/>
                  <a:pt x="11443583" y="1964061"/>
                  <a:pt x="11446754" y="1959605"/>
                </a:cubicBezTo>
                <a:cubicBezTo>
                  <a:pt x="11314670" y="1929437"/>
                  <a:pt x="11182797" y="1894208"/>
                  <a:pt x="11050651" y="1850495"/>
                </a:cubicBezTo>
                <a:cubicBezTo>
                  <a:pt x="10825423" y="1775743"/>
                  <a:pt x="10604642" y="1687421"/>
                  <a:pt x="10389960" y="1586232"/>
                </a:cubicBezTo>
                <a:cubicBezTo>
                  <a:pt x="10423849" y="1697796"/>
                  <a:pt x="10481699" y="1805979"/>
                  <a:pt x="10500699" y="1913175"/>
                </a:cubicBezTo>
                <a:cubicBezTo>
                  <a:pt x="10502971" y="1915419"/>
                  <a:pt x="10505550" y="1918445"/>
                  <a:pt x="10507814" y="1920694"/>
                </a:cubicBezTo>
                <a:cubicBezTo>
                  <a:pt x="10511536" y="1916469"/>
                  <a:pt x="10515800" y="1912482"/>
                  <a:pt x="10518908" y="1911226"/>
                </a:cubicBezTo>
                <a:cubicBezTo>
                  <a:pt x="10803133" y="1788841"/>
                  <a:pt x="11118572" y="2264893"/>
                  <a:pt x="11258935" y="2442781"/>
                </a:cubicBezTo>
                <a:cubicBezTo>
                  <a:pt x="11271929" y="2459223"/>
                  <a:pt x="11230610" y="2515770"/>
                  <a:pt x="11211663" y="2510325"/>
                </a:cubicBezTo>
                <a:cubicBezTo>
                  <a:pt x="10952813" y="2437432"/>
                  <a:pt x="10754880" y="2286035"/>
                  <a:pt x="10571295" y="2105302"/>
                </a:cubicBezTo>
                <a:cubicBezTo>
                  <a:pt x="10593939" y="2333141"/>
                  <a:pt x="10477445" y="2625036"/>
                  <a:pt x="10435737" y="2805672"/>
                </a:cubicBezTo>
                <a:cubicBezTo>
                  <a:pt x="10398299" y="2965580"/>
                  <a:pt x="10359478" y="3078554"/>
                  <a:pt x="10206831" y="3151701"/>
                </a:cubicBezTo>
                <a:cubicBezTo>
                  <a:pt x="10193935" y="3157832"/>
                  <a:pt x="10194572" y="3142650"/>
                  <a:pt x="10196482" y="3135084"/>
                </a:cubicBezTo>
                <a:cubicBezTo>
                  <a:pt x="10274073" y="2811909"/>
                  <a:pt x="10304290" y="2478979"/>
                  <a:pt x="10381882" y="2155807"/>
                </a:cubicBezTo>
                <a:cubicBezTo>
                  <a:pt x="10395105" y="2100241"/>
                  <a:pt x="10437104" y="2020803"/>
                  <a:pt x="10439260" y="1962486"/>
                </a:cubicBezTo>
                <a:cubicBezTo>
                  <a:pt x="10439491" y="1961942"/>
                  <a:pt x="10439175" y="1961166"/>
                  <a:pt x="10439409" y="1960615"/>
                </a:cubicBezTo>
                <a:cubicBezTo>
                  <a:pt x="10439475" y="1957427"/>
                  <a:pt x="10440085" y="1954468"/>
                  <a:pt x="10439915" y="1951821"/>
                </a:cubicBezTo>
                <a:cubicBezTo>
                  <a:pt x="10433959" y="1836632"/>
                  <a:pt x="10332627" y="1683636"/>
                  <a:pt x="10314241" y="1556749"/>
                </a:cubicBezTo>
                <a:cubicBezTo>
                  <a:pt x="10313847" y="1554649"/>
                  <a:pt x="10314451" y="1551688"/>
                  <a:pt x="10315061" y="1548729"/>
                </a:cubicBezTo>
                <a:cubicBezTo>
                  <a:pt x="10038413" y="1412938"/>
                  <a:pt x="9774128" y="1254043"/>
                  <a:pt x="9526158" y="1071804"/>
                </a:cubicBezTo>
                <a:cubicBezTo>
                  <a:pt x="9586547" y="1245450"/>
                  <a:pt x="9699054" y="1407035"/>
                  <a:pt x="9758689" y="1585512"/>
                </a:cubicBezTo>
                <a:cubicBezTo>
                  <a:pt x="9851296" y="1860991"/>
                  <a:pt x="9909066" y="2144264"/>
                  <a:pt x="9941392" y="2432858"/>
                </a:cubicBezTo>
                <a:cubicBezTo>
                  <a:pt x="9942776" y="2446319"/>
                  <a:pt x="9898852" y="2512059"/>
                  <a:pt x="9887724" y="2495762"/>
                </a:cubicBezTo>
                <a:cubicBezTo>
                  <a:pt x="9758830" y="2305989"/>
                  <a:pt x="9675953" y="2083557"/>
                  <a:pt x="9587446" y="1872898"/>
                </a:cubicBezTo>
                <a:cubicBezTo>
                  <a:pt x="9504836" y="1675682"/>
                  <a:pt x="9450239" y="1492905"/>
                  <a:pt x="9462810" y="1288346"/>
                </a:cubicBezTo>
                <a:cubicBezTo>
                  <a:pt x="9416080" y="1372857"/>
                  <a:pt x="9368030" y="1457457"/>
                  <a:pt x="9318575" y="1540820"/>
                </a:cubicBezTo>
                <a:cubicBezTo>
                  <a:pt x="9284037" y="1599587"/>
                  <a:pt x="9257140" y="1661598"/>
                  <a:pt x="9191090" y="1688355"/>
                </a:cubicBezTo>
                <a:cubicBezTo>
                  <a:pt x="9186426" y="1690241"/>
                  <a:pt x="9179411" y="1688563"/>
                  <a:pt x="9177757" y="1683354"/>
                </a:cubicBezTo>
                <a:cubicBezTo>
                  <a:pt x="9143528" y="1583238"/>
                  <a:pt x="9220115" y="1420588"/>
                  <a:pt x="9274865" y="1336896"/>
                </a:cubicBezTo>
                <a:cubicBezTo>
                  <a:pt x="9324504" y="1260695"/>
                  <a:pt x="9393212" y="1200294"/>
                  <a:pt x="9478649" y="1173376"/>
                </a:cubicBezTo>
                <a:cubicBezTo>
                  <a:pt x="9479343" y="1171736"/>
                  <a:pt x="9480811" y="1169782"/>
                  <a:pt x="9482281" y="1167830"/>
                </a:cubicBezTo>
                <a:cubicBezTo>
                  <a:pt x="9463542" y="1119335"/>
                  <a:pt x="9448141" y="1069035"/>
                  <a:pt x="9438637" y="1015438"/>
                </a:cubicBezTo>
                <a:cubicBezTo>
                  <a:pt x="9438473" y="1012795"/>
                  <a:pt x="9438847" y="1010377"/>
                  <a:pt x="9439458" y="1007420"/>
                </a:cubicBezTo>
                <a:cubicBezTo>
                  <a:pt x="9356819" y="944106"/>
                  <a:pt x="9275563" y="877509"/>
                  <a:pt x="9197105" y="808882"/>
                </a:cubicBezTo>
                <a:cubicBezTo>
                  <a:pt x="9119732" y="740719"/>
                  <a:pt x="9045390" y="669969"/>
                  <a:pt x="8973607" y="597733"/>
                </a:cubicBezTo>
                <a:cubicBezTo>
                  <a:pt x="9117865" y="988437"/>
                  <a:pt x="9115639" y="1402749"/>
                  <a:pt x="8967512" y="1795211"/>
                </a:cubicBezTo>
                <a:cubicBezTo>
                  <a:pt x="8964595" y="1803635"/>
                  <a:pt x="8922055" y="1866099"/>
                  <a:pt x="8912526" y="1841464"/>
                </a:cubicBezTo>
                <a:cubicBezTo>
                  <a:pt x="8756044" y="1433999"/>
                  <a:pt x="8647107" y="967467"/>
                  <a:pt x="8893391" y="572788"/>
                </a:cubicBezTo>
                <a:cubicBezTo>
                  <a:pt x="8896018" y="568101"/>
                  <a:pt x="8899507" y="564428"/>
                  <a:pt x="8902990" y="560750"/>
                </a:cubicBezTo>
                <a:cubicBezTo>
                  <a:pt x="8907633" y="554349"/>
                  <a:pt x="8913596" y="547863"/>
                  <a:pt x="8919102" y="542471"/>
                </a:cubicBezTo>
                <a:cubicBezTo>
                  <a:pt x="8828814" y="448553"/>
                  <a:pt x="8743025" y="351231"/>
                  <a:pt x="8661728" y="250903"/>
                </a:cubicBezTo>
                <a:close/>
                <a:moveTo>
                  <a:pt x="8357758" y="0"/>
                </a:moveTo>
                <a:lnTo>
                  <a:pt x="8405492" y="0"/>
                </a:lnTo>
                <a:lnTo>
                  <a:pt x="8392083" y="30495"/>
                </a:lnTo>
                <a:cubicBezTo>
                  <a:pt x="8354166" y="121698"/>
                  <a:pt x="8324318" y="217584"/>
                  <a:pt x="8339888" y="306259"/>
                </a:cubicBezTo>
                <a:cubicBezTo>
                  <a:pt x="8364400" y="446040"/>
                  <a:pt x="8455049" y="577127"/>
                  <a:pt x="8473847" y="727373"/>
                </a:cubicBezTo>
                <a:cubicBezTo>
                  <a:pt x="8510300" y="1013846"/>
                  <a:pt x="8488635" y="1326579"/>
                  <a:pt x="8454081" y="1611960"/>
                </a:cubicBezTo>
                <a:cubicBezTo>
                  <a:pt x="8452268" y="1625361"/>
                  <a:pt x="8409518" y="1692886"/>
                  <a:pt x="8396000" y="1663986"/>
                </a:cubicBezTo>
                <a:cubicBezTo>
                  <a:pt x="8190763" y="1233305"/>
                  <a:pt x="8063839" y="818387"/>
                  <a:pt x="8238881" y="368438"/>
                </a:cubicBezTo>
                <a:lnTo>
                  <a:pt x="7668140" y="942511"/>
                </a:lnTo>
                <a:cubicBezTo>
                  <a:pt x="7658137" y="952438"/>
                  <a:pt x="7629107" y="972341"/>
                  <a:pt x="7637853" y="942567"/>
                </a:cubicBezTo>
                <a:cubicBezTo>
                  <a:pt x="7690270" y="771614"/>
                  <a:pt x="7793861" y="624255"/>
                  <a:pt x="7909649" y="489150"/>
                </a:cubicBezTo>
                <a:cubicBezTo>
                  <a:pt x="8010566" y="370919"/>
                  <a:pt x="8112174" y="322520"/>
                  <a:pt x="8256182" y="301724"/>
                </a:cubicBezTo>
                <a:cubicBezTo>
                  <a:pt x="8255907" y="293239"/>
                  <a:pt x="8255408" y="285302"/>
                  <a:pt x="8255912" y="276498"/>
                </a:cubicBezTo>
                <a:cubicBezTo>
                  <a:pt x="8260651" y="221208"/>
                  <a:pt x="8285427" y="155085"/>
                  <a:pt x="8315225" y="89075"/>
                </a:cubicBezTo>
                <a:close/>
                <a:moveTo>
                  <a:pt x="7497388" y="0"/>
                </a:moveTo>
                <a:lnTo>
                  <a:pt x="7560921" y="0"/>
                </a:lnTo>
                <a:lnTo>
                  <a:pt x="7546742" y="68966"/>
                </a:lnTo>
                <a:cubicBezTo>
                  <a:pt x="7513334" y="225436"/>
                  <a:pt x="7494394" y="379659"/>
                  <a:pt x="7488853" y="535687"/>
                </a:cubicBezTo>
                <a:lnTo>
                  <a:pt x="7529509" y="380358"/>
                </a:lnTo>
                <a:cubicBezTo>
                  <a:pt x="7546426" y="316055"/>
                  <a:pt x="7563725" y="249346"/>
                  <a:pt x="7585939" y="184712"/>
                </a:cubicBezTo>
                <a:cubicBezTo>
                  <a:pt x="7597162" y="152119"/>
                  <a:pt x="7609478" y="119997"/>
                  <a:pt x="7621792" y="87864"/>
                </a:cubicBezTo>
                <a:lnTo>
                  <a:pt x="7654204" y="0"/>
                </a:lnTo>
                <a:lnTo>
                  <a:pt x="7683986" y="0"/>
                </a:lnTo>
                <a:lnTo>
                  <a:pt x="7647914" y="97640"/>
                </a:lnTo>
                <a:cubicBezTo>
                  <a:pt x="7635833" y="129221"/>
                  <a:pt x="7623516" y="161350"/>
                  <a:pt x="7612524" y="193392"/>
                </a:cubicBezTo>
                <a:cubicBezTo>
                  <a:pt x="7590775" y="256933"/>
                  <a:pt x="7573702" y="323103"/>
                  <a:pt x="7557013" y="386853"/>
                </a:cubicBezTo>
                <a:lnTo>
                  <a:pt x="7517286" y="539999"/>
                </a:lnTo>
                <a:cubicBezTo>
                  <a:pt x="7579804" y="409054"/>
                  <a:pt x="7648790" y="283748"/>
                  <a:pt x="7704204" y="152292"/>
                </a:cubicBezTo>
                <a:lnTo>
                  <a:pt x="7756975" y="0"/>
                </a:lnTo>
                <a:lnTo>
                  <a:pt x="7837329" y="0"/>
                </a:lnTo>
                <a:lnTo>
                  <a:pt x="7821760" y="65656"/>
                </a:lnTo>
                <a:cubicBezTo>
                  <a:pt x="7739780" y="311007"/>
                  <a:pt x="7576279" y="519263"/>
                  <a:pt x="7488925" y="763628"/>
                </a:cubicBezTo>
                <a:cubicBezTo>
                  <a:pt x="7478308" y="793254"/>
                  <a:pt x="7422482" y="826275"/>
                  <a:pt x="7419999" y="774360"/>
                </a:cubicBezTo>
                <a:cubicBezTo>
                  <a:pt x="7407159" y="524115"/>
                  <a:pt x="7434412" y="279259"/>
                  <a:pt x="7487820" y="37416"/>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cubicBezTo>
                  <a:pt x="6396578" y="1848113"/>
                  <a:pt x="6466739" y="1878148"/>
                  <a:pt x="6537433" y="1907790"/>
                </a:cubicBez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21" name="Rectangle 20">
            <a:extLst>
              <a:ext uri="{FF2B5EF4-FFF2-40B4-BE49-F238E27FC236}">
                <a16:creationId xmlns:a16="http://schemas.microsoft.com/office/drawing/2014/main" id="{ED888B23-07FA-482A-96DF-47E31AF1A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57201"/>
            <a:ext cx="11277600" cy="5943598"/>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Title 3"/>
          <p:cNvSpPr>
            <a:spLocks noGrp="1"/>
          </p:cNvSpPr>
          <p:nvPr>
            <p:ph type="title"/>
          </p:nvPr>
        </p:nvSpPr>
        <p:spPr>
          <a:xfrm>
            <a:off x="1143000" y="990599"/>
            <a:ext cx="9906000" cy="685800"/>
          </a:xfrm>
        </p:spPr>
        <p:txBody>
          <a:bodyPr vert="horz" lIns="91440" tIns="45720" rIns="91440" bIns="45720" rtlCol="0" anchor="t">
            <a:normAutofit/>
          </a:bodyPr>
          <a:lstStyle/>
          <a:p>
            <a:r>
              <a:rPr lang="en-US" sz="4000" kern="1200">
                <a:solidFill>
                  <a:schemeClr val="tx1"/>
                </a:solidFill>
                <a:latin typeface="+mj-lt"/>
                <a:ea typeface="+mj-ea"/>
                <a:cs typeface="+mj-cs"/>
              </a:rPr>
              <a:t> Stamps Vs Grams Vs Bags</a:t>
            </a:r>
          </a:p>
        </p:txBody>
      </p:sp>
      <p:sp>
        <p:nvSpPr>
          <p:cNvPr id="5" name="Text Placeholder 4"/>
          <p:cNvSpPr>
            <a:spLocks/>
          </p:cNvSpPr>
          <p:nvPr/>
        </p:nvSpPr>
        <p:spPr>
          <a:xfrm>
            <a:off x="1247108" y="2137228"/>
            <a:ext cx="4561526" cy="728665"/>
          </a:xfrm>
          <a:prstGeom prst="rect">
            <a:avLst/>
          </a:prstGeom>
        </p:spPr>
        <p:txBody>
          <a:bodyPr/>
          <a:lstStyle/>
          <a:p>
            <a:pPr defTabSz="804672">
              <a:spcAft>
                <a:spcPts val="600"/>
              </a:spcAft>
            </a:pPr>
            <a:endParaRPr lang="en-US" dirty="0"/>
          </a:p>
        </p:txBody>
      </p:sp>
      <p:sp>
        <p:nvSpPr>
          <p:cNvPr id="6" name="Content Placeholder 5"/>
          <p:cNvSpPr>
            <a:spLocks/>
          </p:cNvSpPr>
          <p:nvPr/>
        </p:nvSpPr>
        <p:spPr>
          <a:xfrm>
            <a:off x="905040" y="2904710"/>
            <a:ext cx="5730090" cy="2966317"/>
          </a:xfrm>
          <a:prstGeom prst="rect">
            <a:avLst/>
          </a:prstGeom>
        </p:spPr>
        <p:txBody>
          <a:bodyPr>
            <a:normAutofit/>
          </a:bodyPr>
          <a:lstStyle/>
          <a:p>
            <a:pPr defTabSz="804672">
              <a:spcAft>
                <a:spcPts val="600"/>
              </a:spcAft>
            </a:pPr>
            <a:r>
              <a:rPr lang="en-US" sz="2112" kern="1200" dirty="0">
                <a:solidFill>
                  <a:schemeClr val="tx1"/>
                </a:solidFill>
                <a:latin typeface="+mn-lt"/>
                <a:ea typeface="+mn-ea"/>
                <a:cs typeface="+mn-cs"/>
              </a:rPr>
              <a:t>The stamp bag is the basic unit of the dealer-to-user </a:t>
            </a:r>
            <a:r>
              <a:rPr lang="en-US" sz="2112" dirty="0"/>
              <a:t>fentanyl/</a:t>
            </a:r>
            <a:r>
              <a:rPr lang="en-US" sz="2112" kern="1200" dirty="0">
                <a:solidFill>
                  <a:schemeClr val="tx1"/>
                </a:solidFill>
                <a:latin typeface="+mn-lt"/>
                <a:ea typeface="+mn-ea"/>
                <a:cs typeface="+mn-cs"/>
              </a:rPr>
              <a:t>heroin trade. </a:t>
            </a:r>
          </a:p>
          <a:p>
            <a:pPr defTabSz="804672">
              <a:spcAft>
                <a:spcPts val="600"/>
              </a:spcAft>
            </a:pPr>
            <a:endParaRPr lang="en-US" sz="2112" kern="1200" dirty="0">
              <a:solidFill>
                <a:schemeClr val="tx1"/>
              </a:solidFill>
              <a:latin typeface="+mn-lt"/>
              <a:ea typeface="+mn-ea"/>
              <a:cs typeface="+mn-cs"/>
            </a:endParaRPr>
          </a:p>
          <a:p>
            <a:pPr defTabSz="804672">
              <a:spcAft>
                <a:spcPts val="600"/>
              </a:spcAft>
            </a:pPr>
            <a:r>
              <a:rPr lang="en-US" sz="2112" kern="1200" dirty="0">
                <a:solidFill>
                  <a:schemeClr val="tx1"/>
                </a:solidFill>
                <a:latin typeface="+mn-lt"/>
                <a:ea typeface="+mn-ea"/>
                <a:cs typeface="+mn-cs"/>
              </a:rPr>
              <a:t>Ten bags equal a bundle, but there is no fixed weight associated with either unit</a:t>
            </a:r>
            <a:endParaRPr lang="en-US" sz="2400" dirty="0"/>
          </a:p>
        </p:txBody>
      </p:sp>
      <p:sp>
        <p:nvSpPr>
          <p:cNvPr id="7" name="Text Placeholder 6"/>
          <p:cNvSpPr>
            <a:spLocks/>
          </p:cNvSpPr>
          <p:nvPr/>
        </p:nvSpPr>
        <p:spPr>
          <a:xfrm>
            <a:off x="5963073" y="2137228"/>
            <a:ext cx="4583991" cy="728665"/>
          </a:xfrm>
          <a:prstGeom prst="rect">
            <a:avLst/>
          </a:prstGeom>
        </p:spPr>
        <p:txBody>
          <a:bodyPr/>
          <a:lstStyle/>
          <a:p>
            <a:pPr defTabSz="804672">
              <a:spcAft>
                <a:spcPts val="600"/>
              </a:spcAft>
            </a:pPr>
            <a:endParaRPr lang="en-US" dirty="0"/>
          </a:p>
        </p:txBody>
      </p:sp>
      <p:sp>
        <p:nvSpPr>
          <p:cNvPr id="8" name="Content Placeholder 7"/>
          <p:cNvSpPr>
            <a:spLocks/>
          </p:cNvSpPr>
          <p:nvPr/>
        </p:nvSpPr>
        <p:spPr>
          <a:xfrm>
            <a:off x="6842831" y="2901855"/>
            <a:ext cx="4444128" cy="2966317"/>
          </a:xfrm>
          <a:prstGeom prst="rect">
            <a:avLst/>
          </a:prstGeom>
        </p:spPr>
        <p:txBody>
          <a:bodyPr/>
          <a:lstStyle/>
          <a:p>
            <a:pPr defTabSz="804672">
              <a:spcAft>
                <a:spcPts val="600"/>
              </a:spcAft>
            </a:pPr>
            <a:r>
              <a:rPr lang="en-US" sz="2112" kern="1200" dirty="0">
                <a:solidFill>
                  <a:schemeClr val="tx1"/>
                </a:solidFill>
                <a:latin typeface="+mn-lt"/>
                <a:ea typeface="+mn-ea"/>
                <a:cs typeface="+mn-cs"/>
              </a:rPr>
              <a:t>1 stamp – 1/10 gram</a:t>
            </a:r>
          </a:p>
          <a:p>
            <a:pPr defTabSz="804672">
              <a:spcAft>
                <a:spcPts val="600"/>
              </a:spcAft>
            </a:pPr>
            <a:endParaRPr lang="en-US" sz="2112" kern="1200" dirty="0">
              <a:solidFill>
                <a:schemeClr val="tx1"/>
              </a:solidFill>
              <a:latin typeface="+mn-lt"/>
              <a:ea typeface="+mn-ea"/>
              <a:cs typeface="+mn-cs"/>
            </a:endParaRPr>
          </a:p>
          <a:p>
            <a:pPr defTabSz="804672">
              <a:spcAft>
                <a:spcPts val="600"/>
              </a:spcAft>
            </a:pPr>
            <a:r>
              <a:rPr lang="en-US" sz="2112" kern="1200" dirty="0">
                <a:solidFill>
                  <a:schemeClr val="tx1"/>
                </a:solidFill>
                <a:latin typeface="+mn-lt"/>
                <a:ea typeface="+mn-ea"/>
                <a:cs typeface="+mn-cs"/>
              </a:rPr>
              <a:t>5 stamps = 1/2 gram</a:t>
            </a:r>
          </a:p>
          <a:p>
            <a:pPr defTabSz="804672">
              <a:spcAft>
                <a:spcPts val="600"/>
              </a:spcAft>
            </a:pPr>
            <a:endParaRPr lang="en-US" sz="2112" kern="1200" dirty="0">
              <a:solidFill>
                <a:schemeClr val="tx1"/>
              </a:solidFill>
              <a:latin typeface="+mn-lt"/>
              <a:ea typeface="+mn-ea"/>
              <a:cs typeface="+mn-cs"/>
            </a:endParaRPr>
          </a:p>
          <a:p>
            <a:pPr defTabSz="804672">
              <a:spcAft>
                <a:spcPts val="600"/>
              </a:spcAft>
            </a:pPr>
            <a:r>
              <a:rPr lang="en-US" sz="2112" kern="1200" dirty="0">
                <a:solidFill>
                  <a:schemeClr val="tx1"/>
                </a:solidFill>
                <a:latin typeface="+mn-lt"/>
                <a:ea typeface="+mn-ea"/>
                <a:cs typeface="+mn-cs"/>
              </a:rPr>
              <a:t>10 stamps = 1 gram</a:t>
            </a:r>
          </a:p>
          <a:p>
            <a:pPr>
              <a:spcAft>
                <a:spcPts val="600"/>
              </a:spcAft>
            </a:pPr>
            <a:endParaRPr lang="en-US" dirty="0"/>
          </a:p>
        </p:txBody>
      </p:sp>
      <p:pic>
        <p:nvPicPr>
          <p:cNvPr id="1026" name="Picture 2" descr="Coronavirus-stamped heroin/fentanyl glassines seized in the Bronx: Six  individuals charged">
            <a:extLst>
              <a:ext uri="{FF2B5EF4-FFF2-40B4-BE49-F238E27FC236}">
                <a16:creationId xmlns:a16="http://schemas.microsoft.com/office/drawing/2014/main" id="{5CAA60CB-83BF-A62C-9DE4-3098810FCF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5832" y="618418"/>
            <a:ext cx="3296068" cy="145404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65ABD48-37D1-7844-3159-20B9D7F6FBF4}"/>
              </a:ext>
            </a:extLst>
          </p:cNvPr>
          <p:cNvSpPr txBox="1"/>
          <p:nvPr/>
        </p:nvSpPr>
        <p:spPr>
          <a:xfrm>
            <a:off x="7502257" y="2048580"/>
            <a:ext cx="4386982" cy="507831"/>
          </a:xfrm>
          <a:prstGeom prst="rect">
            <a:avLst/>
          </a:prstGeom>
          <a:noFill/>
        </p:spPr>
        <p:txBody>
          <a:bodyPr wrap="square">
            <a:spAutoFit/>
          </a:bodyPr>
          <a:lstStyle/>
          <a:p>
            <a:pPr algn="l"/>
            <a:r>
              <a:rPr lang="en-US" sz="900" b="1" i="0" dirty="0">
                <a:solidFill>
                  <a:srgbClr val="042B4C"/>
                </a:solidFill>
                <a:effectLst/>
                <a:latin typeface="Public Sans"/>
              </a:rPr>
              <a:t>Packaging mill produced over $1 million worth of individual dose envelopes stamped “Coronavirus,” “24 Black Mamba,” “Hiroshima,” “Isis,” “</a:t>
            </a:r>
            <a:r>
              <a:rPr lang="en-US" sz="900" b="1" i="0" dirty="0" err="1">
                <a:solidFill>
                  <a:srgbClr val="042B4C"/>
                </a:solidFill>
                <a:effectLst/>
                <a:latin typeface="Public Sans"/>
              </a:rPr>
              <a:t>Antrax</a:t>
            </a:r>
            <a:r>
              <a:rPr lang="en-US" sz="900" b="1" i="0" dirty="0">
                <a:solidFill>
                  <a:srgbClr val="042B4C"/>
                </a:solidFill>
                <a:effectLst/>
                <a:latin typeface="Public Sans"/>
              </a:rPr>
              <a:t>” and “95”</a:t>
            </a:r>
          </a:p>
          <a:p>
            <a:pPr algn="l"/>
            <a:r>
              <a:rPr lang="en-US" sz="900" b="1" dirty="0">
                <a:solidFill>
                  <a:srgbClr val="042B4C"/>
                </a:solidFill>
                <a:latin typeface="Public Sans"/>
              </a:rPr>
              <a:t>DEA Heino 2020</a:t>
            </a:r>
            <a:endParaRPr lang="en-US" sz="900" b="1" i="0" dirty="0">
              <a:solidFill>
                <a:srgbClr val="042B4C"/>
              </a:solidFill>
              <a:effectLst/>
              <a:latin typeface="Public Sans"/>
            </a:endParaRPr>
          </a:p>
        </p:txBody>
      </p:sp>
    </p:spTree>
    <p:extLst>
      <p:ext uri="{BB962C8B-B14F-4D97-AF65-F5344CB8AC3E}">
        <p14:creationId xmlns:p14="http://schemas.microsoft.com/office/powerpoint/2010/main" val="44403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Pain Regimen</a:t>
            </a:r>
          </a:p>
        </p:txBody>
      </p:sp>
      <p:sp>
        <p:nvSpPr>
          <p:cNvPr id="3" name="Content Placeholder 2"/>
          <p:cNvSpPr>
            <a:spLocks noGrp="1"/>
          </p:cNvSpPr>
          <p:nvPr>
            <p:ph idx="1"/>
          </p:nvPr>
        </p:nvSpPr>
        <p:spPr>
          <a:xfrm>
            <a:off x="1184031" y="2133600"/>
            <a:ext cx="10320581" cy="4724400"/>
          </a:xfrm>
        </p:spPr>
        <p:txBody>
          <a:bodyPr>
            <a:normAutofit/>
          </a:bodyPr>
          <a:lstStyle/>
          <a:p>
            <a:r>
              <a:rPr lang="en-US" sz="2400" dirty="0"/>
              <a:t>Oxycodone  (20 * 4*) = 80mg . </a:t>
            </a:r>
          </a:p>
          <a:p>
            <a:r>
              <a:rPr lang="en-US" sz="2400" dirty="0"/>
              <a:t>In morphine equivalents this is about (80 *1.5) = 120 MME</a:t>
            </a:r>
          </a:p>
          <a:p>
            <a:r>
              <a:rPr lang="en-US" sz="2400" dirty="0"/>
              <a:t>2 mg iv every 2 hours = (12 doses in one day * 2mg) = 24 mg in one day</a:t>
            </a:r>
          </a:p>
          <a:p>
            <a:r>
              <a:rPr lang="en-US" sz="3200" b="0" i="0" dirty="0">
                <a:solidFill>
                  <a:srgbClr val="212121"/>
                </a:solidFill>
                <a:effectLst/>
                <a:highlight>
                  <a:srgbClr val="FFFF00"/>
                </a:highlight>
                <a:latin typeface="BlinkMacSystemFont"/>
              </a:rPr>
              <a:t>1 mg of IV hydromorphone is equivalent to 2.5 mg of oral hydromorphone and 11.46 mg of MEDD</a:t>
            </a:r>
            <a:endParaRPr lang="en-US" sz="3200" dirty="0">
              <a:highlight>
                <a:srgbClr val="FFFF00"/>
              </a:highlight>
            </a:endParaRPr>
          </a:p>
          <a:p>
            <a:r>
              <a:rPr lang="en-US" sz="2400" dirty="0"/>
              <a:t>Hydromorphone (24 mg *11) = 264 MME </a:t>
            </a:r>
          </a:p>
          <a:p>
            <a:r>
              <a:rPr lang="en-US" sz="2400" dirty="0"/>
              <a:t>With this regimen this patient is getting (120 + 264) = 284 MME in one day</a:t>
            </a:r>
          </a:p>
          <a:p>
            <a:r>
              <a:rPr lang="en-US" sz="2400" dirty="0"/>
              <a:t>Compare to 1200 to 1920 MME. </a:t>
            </a:r>
          </a:p>
          <a:p>
            <a:r>
              <a:rPr lang="en-US" sz="2400" dirty="0"/>
              <a:t>No wonder our patients leave AMA</a:t>
            </a:r>
          </a:p>
        </p:txBody>
      </p:sp>
    </p:spTree>
    <p:extLst>
      <p:ext uri="{BB962C8B-B14F-4D97-AF65-F5344CB8AC3E}">
        <p14:creationId xmlns:p14="http://schemas.microsoft.com/office/powerpoint/2010/main" val="3114400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17939-A1C2-9937-F08C-19D1BA7AE9BA}"/>
              </a:ext>
            </a:extLst>
          </p:cNvPr>
          <p:cNvSpPr>
            <a:spLocks noGrp="1"/>
          </p:cNvSpPr>
          <p:nvPr>
            <p:ph type="title"/>
          </p:nvPr>
        </p:nvSpPr>
        <p:spPr/>
        <p:txBody>
          <a:bodyPr/>
          <a:lstStyle/>
          <a:p>
            <a:r>
              <a:rPr lang="en-US" dirty="0"/>
              <a:t>Case Scenario</a:t>
            </a:r>
          </a:p>
        </p:txBody>
      </p:sp>
      <p:sp>
        <p:nvSpPr>
          <p:cNvPr id="3" name="Content Placeholder 2">
            <a:extLst>
              <a:ext uri="{FF2B5EF4-FFF2-40B4-BE49-F238E27FC236}">
                <a16:creationId xmlns:a16="http://schemas.microsoft.com/office/drawing/2014/main" id="{B2BC8695-8262-DB1A-E02C-3AA6C7C36C20}"/>
              </a:ext>
            </a:extLst>
          </p:cNvPr>
          <p:cNvSpPr>
            <a:spLocks noGrp="1"/>
          </p:cNvSpPr>
          <p:nvPr>
            <p:ph idx="1"/>
          </p:nvPr>
        </p:nvSpPr>
        <p:spPr/>
        <p:txBody>
          <a:bodyPr/>
          <a:lstStyle/>
          <a:p>
            <a:r>
              <a:rPr lang="en-US" dirty="0"/>
              <a:t>What kind of surgery</a:t>
            </a:r>
          </a:p>
          <a:p>
            <a:r>
              <a:rPr lang="en-US" dirty="0"/>
              <a:t>What kind of tissue damage/manipulation is expected</a:t>
            </a:r>
          </a:p>
          <a:p>
            <a:r>
              <a:rPr lang="en-US" dirty="0"/>
              <a:t>What is typically prescribed for pain</a:t>
            </a:r>
          </a:p>
          <a:p>
            <a:r>
              <a:rPr lang="en-US" dirty="0"/>
              <a:t>What are the comorbidities</a:t>
            </a:r>
          </a:p>
          <a:p>
            <a:r>
              <a:rPr lang="en-US" dirty="0"/>
              <a:t>What is the typical length of time for recovery</a:t>
            </a:r>
          </a:p>
          <a:p>
            <a:r>
              <a:rPr lang="en-US" dirty="0"/>
              <a:t>How long does a person without OUD usually need opioids and contrast that with someone who has OUD</a:t>
            </a:r>
          </a:p>
          <a:p>
            <a:r>
              <a:rPr lang="en-US" dirty="0"/>
              <a:t>What adjunctive medications are available</a:t>
            </a:r>
          </a:p>
          <a:p>
            <a:endParaRPr lang="en-US" dirty="0"/>
          </a:p>
        </p:txBody>
      </p:sp>
    </p:spTree>
    <p:extLst>
      <p:ext uri="{BB962C8B-B14F-4D97-AF65-F5344CB8AC3E}">
        <p14:creationId xmlns:p14="http://schemas.microsoft.com/office/powerpoint/2010/main" val="3352389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36F400F-DF28-43BC-8D8E-4929793B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4CA279-ED48-2AA2-EDF5-F4D10569BFA1}"/>
              </a:ext>
            </a:extLst>
          </p:cNvPr>
          <p:cNvSpPr>
            <a:spLocks noGrp="1"/>
          </p:cNvSpPr>
          <p:nvPr>
            <p:ph type="title"/>
          </p:nvPr>
        </p:nvSpPr>
        <p:spPr>
          <a:xfrm>
            <a:off x="838200" y="668377"/>
            <a:ext cx="10515600" cy="1325563"/>
          </a:xfrm>
        </p:spPr>
        <p:txBody>
          <a:bodyPr>
            <a:normAutofit/>
          </a:bodyPr>
          <a:lstStyle/>
          <a:p>
            <a:r>
              <a:rPr lang="en-US" dirty="0"/>
              <a:t>Pain Management</a:t>
            </a:r>
          </a:p>
        </p:txBody>
      </p:sp>
      <p:sp>
        <p:nvSpPr>
          <p:cNvPr id="3" name="Content Placeholder 2">
            <a:extLst>
              <a:ext uri="{FF2B5EF4-FFF2-40B4-BE49-F238E27FC236}">
                <a16:creationId xmlns:a16="http://schemas.microsoft.com/office/drawing/2014/main" id="{7FD14EE5-04AB-3AD7-7756-8922D20591B3}"/>
              </a:ext>
            </a:extLst>
          </p:cNvPr>
          <p:cNvSpPr>
            <a:spLocks noGrp="1"/>
          </p:cNvSpPr>
          <p:nvPr>
            <p:ph sz="half" idx="1"/>
          </p:nvPr>
        </p:nvSpPr>
        <p:spPr>
          <a:xfrm>
            <a:off x="838200" y="2177456"/>
            <a:ext cx="5097780" cy="3795748"/>
          </a:xfrm>
        </p:spPr>
        <p:txBody>
          <a:bodyPr>
            <a:normAutofit/>
          </a:bodyPr>
          <a:lstStyle/>
          <a:p>
            <a:r>
              <a:rPr lang="en-US" dirty="0"/>
              <a:t>Patient may need </a:t>
            </a:r>
            <a:r>
              <a:rPr lang="en-US" u="sng" dirty="0"/>
              <a:t>4 – 6 times </a:t>
            </a:r>
            <a:r>
              <a:rPr lang="en-US" dirty="0"/>
              <a:t>an opioid naive patient will</a:t>
            </a:r>
          </a:p>
          <a:p>
            <a:r>
              <a:rPr lang="en-US" dirty="0"/>
              <a:t>They may need opioids for a </a:t>
            </a:r>
            <a:r>
              <a:rPr lang="en-US" u="sng" dirty="0"/>
              <a:t>longer period of time</a:t>
            </a:r>
          </a:p>
          <a:p>
            <a:r>
              <a:rPr lang="en-US" dirty="0"/>
              <a:t>Narcan at bedside</a:t>
            </a:r>
          </a:p>
          <a:p>
            <a:endParaRPr lang="en-US" sz="2400" dirty="0"/>
          </a:p>
        </p:txBody>
      </p:sp>
      <p:sp>
        <p:nvSpPr>
          <p:cNvPr id="4" name="Content Placeholder 3">
            <a:extLst>
              <a:ext uri="{FF2B5EF4-FFF2-40B4-BE49-F238E27FC236}">
                <a16:creationId xmlns:a16="http://schemas.microsoft.com/office/drawing/2014/main" id="{D20A1806-6760-A085-3DB7-CCFF4C95DFC0}"/>
              </a:ext>
            </a:extLst>
          </p:cNvPr>
          <p:cNvSpPr>
            <a:spLocks noGrp="1"/>
          </p:cNvSpPr>
          <p:nvPr>
            <p:ph sz="half" idx="2"/>
          </p:nvPr>
        </p:nvSpPr>
        <p:spPr>
          <a:xfrm>
            <a:off x="6256020" y="2177456"/>
            <a:ext cx="5097780" cy="3795748"/>
          </a:xfrm>
        </p:spPr>
        <p:txBody>
          <a:bodyPr>
            <a:normAutofit/>
          </a:bodyPr>
          <a:lstStyle/>
          <a:p>
            <a:r>
              <a:rPr lang="en-US" dirty="0"/>
              <a:t>Consider microdosing a patient on to buprenorphine in addition to treating acute pain</a:t>
            </a:r>
          </a:p>
          <a:p>
            <a:endParaRPr lang="en-US" sz="2400" dirty="0"/>
          </a:p>
          <a:p>
            <a:endParaRPr lang="en-US" sz="2400" dirty="0"/>
          </a:p>
        </p:txBody>
      </p:sp>
    </p:spTree>
    <p:extLst>
      <p:ext uri="{BB962C8B-B14F-4D97-AF65-F5344CB8AC3E}">
        <p14:creationId xmlns:p14="http://schemas.microsoft.com/office/powerpoint/2010/main" val="15867355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2" name="Title 1">
            <a:extLst>
              <a:ext uri="{FF2B5EF4-FFF2-40B4-BE49-F238E27FC236}">
                <a16:creationId xmlns:a16="http://schemas.microsoft.com/office/drawing/2014/main" id="{90B24E1E-90C5-D7F9-6036-789C50AC4A6A}"/>
              </a:ext>
            </a:extLst>
          </p:cNvPr>
          <p:cNvSpPr>
            <a:spLocks noGrp="1"/>
          </p:cNvSpPr>
          <p:nvPr>
            <p:ph type="title"/>
          </p:nvPr>
        </p:nvSpPr>
        <p:spPr>
          <a:xfrm>
            <a:off x="838200" y="643467"/>
            <a:ext cx="2951205" cy="5571066"/>
          </a:xfrm>
        </p:spPr>
        <p:txBody>
          <a:bodyPr>
            <a:normAutofit/>
          </a:bodyPr>
          <a:lstStyle/>
          <a:p>
            <a:r>
              <a:rPr lang="en-US">
                <a:solidFill>
                  <a:srgbClr val="FFFFFF"/>
                </a:solidFill>
              </a:rPr>
              <a:t>Case Scenario</a:t>
            </a:r>
          </a:p>
        </p:txBody>
      </p:sp>
      <p:graphicFrame>
        <p:nvGraphicFramePr>
          <p:cNvPr id="5" name="Content Placeholder 2">
            <a:extLst>
              <a:ext uri="{FF2B5EF4-FFF2-40B4-BE49-F238E27FC236}">
                <a16:creationId xmlns:a16="http://schemas.microsoft.com/office/drawing/2014/main" id="{486AFF4D-14D2-CA38-394B-CEAE4C42EC20}"/>
              </a:ext>
            </a:extLst>
          </p:cNvPr>
          <p:cNvGraphicFramePr>
            <a:graphicFrameLocks noGrp="1"/>
          </p:cNvGraphicFramePr>
          <p:nvPr>
            <p:ph idx="1"/>
            <p:extLst>
              <p:ext uri="{D42A27DB-BD31-4B8C-83A1-F6EECF244321}">
                <p14:modId xmlns:p14="http://schemas.microsoft.com/office/powerpoint/2010/main" val="1787329062"/>
              </p:ext>
            </p:extLst>
          </p:nvPr>
        </p:nvGraphicFramePr>
        <p:xfrm>
          <a:off x="5207640" y="643466"/>
          <a:ext cx="6291714" cy="5530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216406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8B6CDA-7E1F-8BD1-6687-201F26BD6EDE}"/>
              </a:ext>
            </a:extLst>
          </p:cNvPr>
          <p:cNvPicPr>
            <a:picLocks noChangeAspect="1"/>
          </p:cNvPicPr>
          <p:nvPr/>
        </p:nvPicPr>
        <p:blipFill>
          <a:blip r:embed="rId2">
            <a:duotone>
              <a:schemeClr val="bg2">
                <a:shade val="45000"/>
                <a:satMod val="135000"/>
              </a:schemeClr>
              <a:prstClr val="white"/>
            </a:duotone>
          </a:blip>
          <a:srcRect b="15730"/>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21F22D-C596-7544-1BBB-BA81A33A657A}"/>
              </a:ext>
            </a:extLst>
          </p:cNvPr>
          <p:cNvSpPr>
            <a:spLocks noGrp="1"/>
          </p:cNvSpPr>
          <p:nvPr>
            <p:ph type="title"/>
          </p:nvPr>
        </p:nvSpPr>
        <p:spPr>
          <a:xfrm>
            <a:off x="838200" y="365125"/>
            <a:ext cx="10515600" cy="1325563"/>
          </a:xfrm>
        </p:spPr>
        <p:txBody>
          <a:bodyPr>
            <a:normAutofit/>
          </a:bodyPr>
          <a:lstStyle/>
          <a:p>
            <a:r>
              <a:rPr lang="en-US" dirty="0"/>
              <a:t>Case Scenario</a:t>
            </a:r>
          </a:p>
        </p:txBody>
      </p:sp>
      <p:graphicFrame>
        <p:nvGraphicFramePr>
          <p:cNvPr id="5" name="Content Placeholder 2">
            <a:extLst>
              <a:ext uri="{FF2B5EF4-FFF2-40B4-BE49-F238E27FC236}">
                <a16:creationId xmlns:a16="http://schemas.microsoft.com/office/drawing/2014/main" id="{2A843A4F-2EC8-66D0-B300-74824F12B491}"/>
              </a:ext>
            </a:extLst>
          </p:cNvPr>
          <p:cNvGraphicFramePr>
            <a:graphicFrameLocks noGrp="1"/>
          </p:cNvGraphicFramePr>
          <p:nvPr>
            <p:ph idx="1"/>
            <p:extLst>
              <p:ext uri="{D42A27DB-BD31-4B8C-83A1-F6EECF244321}">
                <p14:modId xmlns:p14="http://schemas.microsoft.com/office/powerpoint/2010/main" val="158878608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367138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B42FA3C-5D7F-41A0-ED11-870CF32FBE44}"/>
              </a:ext>
            </a:extLst>
          </p:cNvPr>
          <p:cNvSpPr>
            <a:spLocks noGrp="1"/>
          </p:cNvSpPr>
          <p:nvPr>
            <p:ph type="title"/>
          </p:nvPr>
        </p:nvSpPr>
        <p:spPr>
          <a:xfrm>
            <a:off x="838200" y="365125"/>
            <a:ext cx="10515600" cy="1325563"/>
          </a:xfrm>
        </p:spPr>
        <p:txBody>
          <a:bodyPr>
            <a:normAutofit/>
          </a:bodyPr>
          <a:lstStyle/>
          <a:p>
            <a:r>
              <a:rPr lang="en-US" dirty="0"/>
              <a:t>Methadone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1E11050-4E00-7460-0FBD-638DC35532D4}"/>
              </a:ext>
            </a:extLst>
          </p:cNvPr>
          <p:cNvSpPr>
            <a:spLocks noGrp="1"/>
          </p:cNvSpPr>
          <p:nvPr>
            <p:ph idx="1"/>
          </p:nvPr>
        </p:nvSpPr>
        <p:spPr>
          <a:xfrm>
            <a:off x="838200" y="1825625"/>
            <a:ext cx="10515600" cy="4351338"/>
          </a:xfrm>
        </p:spPr>
        <p:txBody>
          <a:bodyPr>
            <a:normAutofit/>
          </a:bodyPr>
          <a:lstStyle/>
          <a:p>
            <a:r>
              <a:rPr lang="en-US" sz="2400" dirty="0"/>
              <a:t>Patients on methadone maintenance treatment should continue taking their oral methadone on the morning of surgery and throughout the perioperative period. </a:t>
            </a:r>
          </a:p>
          <a:p>
            <a:endParaRPr lang="en-US" sz="2400" dirty="0"/>
          </a:p>
          <a:p>
            <a:r>
              <a:rPr lang="en-US" sz="2400" dirty="0"/>
              <a:t>If they are unable to take oral medications, methadone can be given intravenously at half the usual dose. </a:t>
            </a:r>
          </a:p>
          <a:p>
            <a:endParaRPr lang="en-US" sz="2400" dirty="0"/>
          </a:p>
          <a:p>
            <a:r>
              <a:rPr lang="en-US" sz="2400" dirty="0"/>
              <a:t>The patient’s outpatient regimen is not likely to provide sufficient analgesia, therefore short-acting opioids as well as nonopioid pain medications can be given in addition to methadone to achieve adequate pain control</a:t>
            </a:r>
          </a:p>
        </p:txBody>
      </p:sp>
    </p:spTree>
    <p:extLst>
      <p:ext uri="{BB962C8B-B14F-4D97-AF65-F5344CB8AC3E}">
        <p14:creationId xmlns:p14="http://schemas.microsoft.com/office/powerpoint/2010/main" val="33002977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r>
              <a:rPr lang="en-US" b="1" dirty="0"/>
              <a:t>Patient-Controlled Analgesia Pump</a:t>
            </a:r>
            <a:br>
              <a:rPr lang="en-US" b="1" dirty="0"/>
            </a:br>
            <a:endParaRPr lang="en-US" dirty="0"/>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838200" y="1825625"/>
            <a:ext cx="10515600" cy="4351338"/>
          </a:xfrm>
        </p:spPr>
        <p:txBody>
          <a:bodyPr>
            <a:normAutofit/>
          </a:bodyPr>
          <a:lstStyle/>
          <a:p>
            <a:r>
              <a:rPr lang="en-US" sz="2600"/>
              <a:t>The patient-controlled analgesia (PCA) pump is a computerized machine that delivers a drug for pain when the patient presses a button</a:t>
            </a:r>
          </a:p>
          <a:p>
            <a:pPr marL="0" indent="0">
              <a:buNone/>
            </a:pPr>
            <a:endParaRPr lang="en-US" sz="2600"/>
          </a:p>
          <a:p>
            <a:r>
              <a:rPr lang="en-US" sz="2600"/>
              <a:t>The goal of PCA is to efficiently deliver pain relief at a patient's preferred dose and schedule by allowing them to administer a predetermined bolus dose of medication on-demand at the press of a button</a:t>
            </a:r>
          </a:p>
          <a:p>
            <a:endParaRPr lang="en-US" sz="2600"/>
          </a:p>
          <a:p>
            <a:r>
              <a:rPr lang="en-US" sz="2600"/>
              <a:t>PCA has proven to be more effective at pain control than non-patient opioid injections and results in higher patient satisfaction</a:t>
            </a:r>
          </a:p>
        </p:txBody>
      </p:sp>
    </p:spTree>
    <p:extLst>
      <p:ext uri="{BB962C8B-B14F-4D97-AF65-F5344CB8AC3E}">
        <p14:creationId xmlns:p14="http://schemas.microsoft.com/office/powerpoint/2010/main" val="20965866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6478" y="1683756"/>
            <a:ext cx="3115265" cy="2396359"/>
          </a:xfrm>
        </p:spPr>
        <p:txBody>
          <a:bodyPr anchor="b">
            <a:normAutofit/>
          </a:bodyPr>
          <a:lstStyle/>
          <a:p>
            <a:pPr algn="r"/>
            <a:r>
              <a:rPr lang="en-US" sz="4000" b="1">
                <a:solidFill>
                  <a:srgbClr val="FFFFFF"/>
                </a:solidFill>
              </a:rPr>
              <a:t>Patient-Controlled Analgesia Pump</a:t>
            </a:r>
            <a:endParaRPr lang="en-US" sz="4000">
              <a:solidFill>
                <a:srgbClr val="FFFFFF"/>
              </a:solidFill>
            </a:endParaRPr>
          </a:p>
        </p:txBody>
      </p:sp>
      <p:graphicFrame>
        <p:nvGraphicFramePr>
          <p:cNvPr id="5" name="Content Placeholder 2">
            <a:extLst>
              <a:ext uri="{FF2B5EF4-FFF2-40B4-BE49-F238E27FC236}">
                <a16:creationId xmlns:a16="http://schemas.microsoft.com/office/drawing/2014/main" id="{22D75138-0FD8-C197-89FE-1785B14C7772}"/>
              </a:ext>
            </a:extLst>
          </p:cNvPr>
          <p:cNvGraphicFramePr>
            <a:graphicFrameLocks noGrp="1"/>
          </p:cNvGraphicFramePr>
          <p:nvPr>
            <p:ph idx="1"/>
            <p:extLst>
              <p:ext uri="{D42A27DB-BD31-4B8C-83A1-F6EECF244321}">
                <p14:modId xmlns:p14="http://schemas.microsoft.com/office/powerpoint/2010/main" val="3284508910"/>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900717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6478" y="1683756"/>
            <a:ext cx="3115265" cy="2396359"/>
          </a:xfrm>
        </p:spPr>
        <p:txBody>
          <a:bodyPr anchor="b">
            <a:normAutofit/>
          </a:bodyPr>
          <a:lstStyle/>
          <a:p>
            <a:pPr algn="r"/>
            <a:r>
              <a:rPr lang="en-US" sz="4000" b="1">
                <a:solidFill>
                  <a:srgbClr val="FFFFFF"/>
                </a:solidFill>
              </a:rPr>
              <a:t>Patient-Controlled Analgesia Pump</a:t>
            </a:r>
            <a:endParaRPr lang="en-US" sz="4000">
              <a:solidFill>
                <a:srgbClr val="FFFFFF"/>
              </a:solidFill>
            </a:endParaRPr>
          </a:p>
        </p:txBody>
      </p:sp>
      <p:graphicFrame>
        <p:nvGraphicFramePr>
          <p:cNvPr id="5" name="Content Placeholder 2">
            <a:extLst>
              <a:ext uri="{FF2B5EF4-FFF2-40B4-BE49-F238E27FC236}">
                <a16:creationId xmlns:a16="http://schemas.microsoft.com/office/drawing/2014/main" id="{5763984B-4A26-F1ED-11F3-E1624B4DE435}"/>
              </a:ext>
            </a:extLst>
          </p:cNvPr>
          <p:cNvGraphicFramePr>
            <a:graphicFrameLocks noGrp="1"/>
          </p:cNvGraphicFramePr>
          <p:nvPr>
            <p:ph idx="1"/>
            <p:extLst>
              <p:ext uri="{D42A27DB-BD31-4B8C-83A1-F6EECF244321}">
                <p14:modId xmlns:p14="http://schemas.microsoft.com/office/powerpoint/2010/main" val="2206017112"/>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436874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6478" y="1683756"/>
            <a:ext cx="3115265" cy="2396359"/>
          </a:xfrm>
        </p:spPr>
        <p:txBody>
          <a:bodyPr anchor="b">
            <a:normAutofit/>
          </a:bodyPr>
          <a:lstStyle/>
          <a:p>
            <a:pPr algn="r"/>
            <a:r>
              <a:rPr lang="en-US" sz="4000" b="1">
                <a:solidFill>
                  <a:srgbClr val="FFFFFF"/>
                </a:solidFill>
              </a:rPr>
              <a:t>Patient-Controlled Analgesia Pump</a:t>
            </a:r>
            <a:endParaRPr lang="en-US" sz="4000">
              <a:solidFill>
                <a:srgbClr val="FFFFFF"/>
              </a:solidFill>
            </a:endParaRPr>
          </a:p>
        </p:txBody>
      </p:sp>
      <p:graphicFrame>
        <p:nvGraphicFramePr>
          <p:cNvPr id="5" name="Content Placeholder 2">
            <a:extLst>
              <a:ext uri="{FF2B5EF4-FFF2-40B4-BE49-F238E27FC236}">
                <a16:creationId xmlns:a16="http://schemas.microsoft.com/office/drawing/2014/main" id="{DB647B1F-4F19-D6BA-67F3-FC197A942922}"/>
              </a:ext>
            </a:extLst>
          </p:cNvPr>
          <p:cNvGraphicFramePr>
            <a:graphicFrameLocks noGrp="1"/>
          </p:cNvGraphicFramePr>
          <p:nvPr>
            <p:ph idx="1"/>
            <p:extLst>
              <p:ext uri="{D42A27DB-BD31-4B8C-83A1-F6EECF244321}">
                <p14:modId xmlns:p14="http://schemas.microsoft.com/office/powerpoint/2010/main" val="686178317"/>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648690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6478" y="1683756"/>
            <a:ext cx="3115265" cy="2396359"/>
          </a:xfrm>
        </p:spPr>
        <p:txBody>
          <a:bodyPr anchor="b">
            <a:normAutofit/>
          </a:bodyPr>
          <a:lstStyle/>
          <a:p>
            <a:pPr algn="r"/>
            <a:r>
              <a:rPr lang="en-US" sz="4000" b="1">
                <a:solidFill>
                  <a:srgbClr val="FFFFFF"/>
                </a:solidFill>
              </a:rPr>
              <a:t>Patient-Controlled Analgesia Pump</a:t>
            </a:r>
            <a:endParaRPr lang="en-US" sz="4000">
              <a:solidFill>
                <a:srgbClr val="FFFFFF"/>
              </a:solidFill>
            </a:endParaRPr>
          </a:p>
        </p:txBody>
      </p:sp>
      <p:graphicFrame>
        <p:nvGraphicFramePr>
          <p:cNvPr id="5" name="Content Placeholder 2">
            <a:extLst>
              <a:ext uri="{FF2B5EF4-FFF2-40B4-BE49-F238E27FC236}">
                <a16:creationId xmlns:a16="http://schemas.microsoft.com/office/drawing/2014/main" id="{4144A8C1-66EE-82BF-73A0-0A6AB2B8F577}"/>
              </a:ext>
            </a:extLst>
          </p:cNvPr>
          <p:cNvGraphicFramePr>
            <a:graphicFrameLocks noGrp="1"/>
          </p:cNvGraphicFramePr>
          <p:nvPr>
            <p:ph idx="1"/>
            <p:extLst>
              <p:ext uri="{D42A27DB-BD31-4B8C-83A1-F6EECF244321}">
                <p14:modId xmlns:p14="http://schemas.microsoft.com/office/powerpoint/2010/main" val="3533389315"/>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98815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BA340C2-091A-7EAE-E831-02201902EDFA}"/>
              </a:ext>
            </a:extLst>
          </p:cNvPr>
          <p:cNvSpPr>
            <a:spLocks noGrp="1"/>
          </p:cNvSpPr>
          <p:nvPr>
            <p:ph type="title"/>
          </p:nvPr>
        </p:nvSpPr>
        <p:spPr>
          <a:xfrm>
            <a:off x="1383564" y="348865"/>
            <a:ext cx="9718111" cy="1576446"/>
          </a:xfrm>
        </p:spPr>
        <p:txBody>
          <a:bodyPr anchor="ctr">
            <a:normAutofit/>
          </a:bodyPr>
          <a:lstStyle/>
          <a:p>
            <a:r>
              <a:rPr lang="en-US" sz="4000">
                <a:solidFill>
                  <a:srgbClr val="FFFFFF"/>
                </a:solidFill>
              </a:rPr>
              <a:t>Naltrexone</a:t>
            </a:r>
          </a:p>
        </p:txBody>
      </p:sp>
      <p:graphicFrame>
        <p:nvGraphicFramePr>
          <p:cNvPr id="5" name="Content Placeholder 2">
            <a:extLst>
              <a:ext uri="{FF2B5EF4-FFF2-40B4-BE49-F238E27FC236}">
                <a16:creationId xmlns:a16="http://schemas.microsoft.com/office/drawing/2014/main" id="{562014E8-4FE9-85ED-E7D3-5507FABAAD64}"/>
              </a:ext>
            </a:extLst>
          </p:cNvPr>
          <p:cNvGraphicFramePr>
            <a:graphicFrameLocks noGrp="1"/>
          </p:cNvGraphicFramePr>
          <p:nvPr>
            <p:ph idx="1"/>
            <p:extLst>
              <p:ext uri="{D42A27DB-BD31-4B8C-83A1-F6EECF244321}">
                <p14:modId xmlns:p14="http://schemas.microsoft.com/office/powerpoint/2010/main" val="428994963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523153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13BA5-A3A2-8559-361B-B104200F0AD5}"/>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739AA3C-AFC9-2443-DC9D-F5AD79D6636D}"/>
              </a:ext>
            </a:extLst>
          </p:cNvPr>
          <p:cNvPicPr>
            <a:picLocks noChangeAspect="1"/>
          </p:cNvPicPr>
          <p:nvPr/>
        </p:nvPicPr>
        <p:blipFill rotWithShape="1">
          <a:blip r:embed="rId2">
            <a:duotone>
              <a:schemeClr val="bg2">
                <a:shade val="45000"/>
                <a:satMod val="135000"/>
              </a:schemeClr>
              <a:prstClr val="white"/>
            </a:duotone>
          </a:blip>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DCA0F659-E957-DD7F-451E-0ACA344C403A}"/>
              </a:ext>
            </a:extLst>
          </p:cNvPr>
          <p:cNvSpPr>
            <a:spLocks noGrp="1"/>
          </p:cNvSpPr>
          <p:nvPr>
            <p:ph type="title"/>
          </p:nvPr>
        </p:nvSpPr>
        <p:spPr>
          <a:xfrm>
            <a:off x="838200" y="365125"/>
            <a:ext cx="10515600" cy="1325563"/>
          </a:xfrm>
        </p:spPr>
        <p:txBody>
          <a:bodyPr>
            <a:normAutofit/>
          </a:bodyPr>
          <a:lstStyle/>
          <a:p>
            <a:r>
              <a:rPr lang="en-US"/>
              <a:t>Patient Encounters</a:t>
            </a:r>
            <a:endParaRPr lang="en-US" dirty="0"/>
          </a:p>
        </p:txBody>
      </p:sp>
      <p:graphicFrame>
        <p:nvGraphicFramePr>
          <p:cNvPr id="17" name="Content Placeholder 2">
            <a:extLst>
              <a:ext uri="{FF2B5EF4-FFF2-40B4-BE49-F238E27FC236}">
                <a16:creationId xmlns:a16="http://schemas.microsoft.com/office/drawing/2014/main" id="{7A7FECF0-3267-BD43-B3E1-1F239FC69048}"/>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09280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6E0BA-E85A-8FDF-6BE3-B2B911F23F9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67A152A-D1A7-8BE7-EDB6-02D3D74991E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0D75F78A-C798-0FB5-61CA-CA970BDC7579}"/>
              </a:ext>
            </a:extLst>
          </p:cNvPr>
          <p:cNvPicPr>
            <a:picLocks noChangeAspect="1"/>
          </p:cNvPicPr>
          <p:nvPr/>
        </p:nvPicPr>
        <p:blipFill>
          <a:blip r:embed="rId2"/>
          <a:stretch>
            <a:fillRect/>
          </a:stretch>
        </p:blipFill>
        <p:spPr>
          <a:xfrm>
            <a:off x="0" y="-1377084"/>
            <a:ext cx="12192000" cy="8562109"/>
          </a:xfrm>
          <a:prstGeom prst="rect">
            <a:avLst/>
          </a:prstGeom>
        </p:spPr>
      </p:pic>
    </p:spTree>
    <p:extLst>
      <p:ext uri="{BB962C8B-B14F-4D97-AF65-F5344CB8AC3E}">
        <p14:creationId xmlns:p14="http://schemas.microsoft.com/office/powerpoint/2010/main" val="31508279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FB76A94-03E9-07C9-D724-61FAF8FFFF1E}"/>
              </a:ext>
            </a:extLst>
          </p:cNvPr>
          <p:cNvSpPr>
            <a:spLocks noGrp="1"/>
          </p:cNvSpPr>
          <p:nvPr>
            <p:ph type="title"/>
          </p:nvPr>
        </p:nvSpPr>
        <p:spPr>
          <a:xfrm>
            <a:off x="838200" y="365125"/>
            <a:ext cx="10515600" cy="1325563"/>
          </a:xfrm>
        </p:spPr>
        <p:txBody>
          <a:bodyPr>
            <a:normAutofit/>
          </a:bodyPr>
          <a:lstStyle/>
          <a:p>
            <a:r>
              <a:rPr lang="en-US" dirty="0"/>
              <a:t>Review Article Recommendations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6FF9C1A-CA0D-D439-BE16-FCD88E1C0B8F}"/>
              </a:ext>
            </a:extLst>
          </p:cNvPr>
          <p:cNvSpPr>
            <a:spLocks noGrp="1"/>
          </p:cNvSpPr>
          <p:nvPr>
            <p:ph idx="1"/>
          </p:nvPr>
        </p:nvSpPr>
        <p:spPr>
          <a:xfrm>
            <a:off x="838200" y="1825625"/>
            <a:ext cx="10515600" cy="4351338"/>
          </a:xfrm>
        </p:spPr>
        <p:txBody>
          <a:bodyPr>
            <a:normAutofit/>
          </a:bodyPr>
          <a:lstStyle/>
          <a:p>
            <a:pPr marL="514350" indent="-514350">
              <a:buAutoNum type="arabicParenBoth"/>
            </a:pPr>
            <a:r>
              <a:rPr lang="en-US" b="0" i="0">
                <a:effectLst/>
                <a:latin typeface="Cambria" panose="02040503050406030204" pitchFamily="18" charset="0"/>
              </a:rPr>
              <a:t>Continue buprenorphine in the perioperative or acute pain period for patients with OUD </a:t>
            </a:r>
          </a:p>
          <a:p>
            <a:pPr marL="0" indent="0">
              <a:buNone/>
            </a:pPr>
            <a:r>
              <a:rPr lang="en-US" b="0" i="0">
                <a:effectLst/>
                <a:latin typeface="Cambria" panose="02040503050406030204" pitchFamily="18" charset="0"/>
              </a:rPr>
              <a:t>(2) Use a multi-modal analgesic approach</a:t>
            </a:r>
          </a:p>
          <a:p>
            <a:pPr marL="0" indent="0">
              <a:buNone/>
            </a:pPr>
            <a:r>
              <a:rPr lang="en-US" b="0" i="0">
                <a:effectLst/>
                <a:latin typeface="Cambria" panose="02040503050406030204" pitchFamily="18" charset="0"/>
              </a:rPr>
              <a:t>(3) Pay attention to care coordination and discharge planning when making an analgesic plan for patients with OUD treated with buprenorphine </a:t>
            </a:r>
          </a:p>
          <a:p>
            <a:pPr marL="0" indent="0">
              <a:buNone/>
            </a:pPr>
            <a:r>
              <a:rPr lang="en-US" b="0" i="0">
                <a:effectLst/>
                <a:latin typeface="Cambria" panose="02040503050406030204" pitchFamily="18" charset="0"/>
              </a:rPr>
              <a:t>(4) Use an individualized approach founded upon shared decision-making </a:t>
            </a:r>
            <a:endParaRPr lang="en-US" dirty="0"/>
          </a:p>
        </p:txBody>
      </p:sp>
    </p:spTree>
    <p:extLst>
      <p:ext uri="{BB962C8B-B14F-4D97-AF65-F5344CB8AC3E}">
        <p14:creationId xmlns:p14="http://schemas.microsoft.com/office/powerpoint/2010/main" val="36842565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B2F07-E6C3-BBFE-4DB4-48F72F999D80}"/>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6E4E526F-6305-0536-A640-7B1ED238B0A8}"/>
              </a:ext>
            </a:extLst>
          </p:cNvPr>
          <p:cNvSpPr>
            <a:spLocks noGrp="1"/>
          </p:cNvSpPr>
          <p:nvPr>
            <p:ph idx="1"/>
          </p:nvPr>
        </p:nvSpPr>
        <p:spPr/>
        <p:txBody>
          <a:bodyPr>
            <a:normAutofit fontScale="62500" lnSpcReduction="20000"/>
          </a:bodyPr>
          <a:lstStyle/>
          <a:p>
            <a:r>
              <a:rPr lang="en-US" dirty="0"/>
              <a:t>1.Bentzley BS, Barth KS, Back SE, Book SW. Discontinuation of buprenorphine maintenance therapy: perspectives and outcomes. J </a:t>
            </a:r>
            <a:r>
              <a:rPr lang="en-US" dirty="0" err="1"/>
              <a:t>Subst</a:t>
            </a:r>
            <a:r>
              <a:rPr lang="en-US" dirty="0"/>
              <a:t> Abuse Treat. 2015;52:48–57. doi:10.1016/j.jsat.2014.12.011 2. </a:t>
            </a:r>
          </a:p>
          <a:p>
            <a:r>
              <a:rPr lang="en-US" b="0" i="0" dirty="0" err="1">
                <a:solidFill>
                  <a:srgbClr val="212121"/>
                </a:solidFill>
                <a:effectLst/>
                <a:latin typeface="Roboto" panose="020F0502020204030204" pitchFamily="2" charset="0"/>
              </a:rPr>
              <a:t>Buresh</a:t>
            </a:r>
            <a:r>
              <a:rPr lang="en-US" b="0" i="0" dirty="0">
                <a:solidFill>
                  <a:srgbClr val="212121"/>
                </a:solidFill>
                <a:effectLst/>
                <a:latin typeface="Roboto" panose="020F0502020204030204" pitchFamily="2" charset="0"/>
              </a:rPr>
              <a:t> M, Ratner J, </a:t>
            </a:r>
            <a:r>
              <a:rPr lang="en-US" b="0" i="0" dirty="0" err="1">
                <a:solidFill>
                  <a:srgbClr val="212121"/>
                </a:solidFill>
                <a:effectLst/>
                <a:latin typeface="Roboto" panose="020F0502020204030204" pitchFamily="2" charset="0"/>
              </a:rPr>
              <a:t>Zgierska</a:t>
            </a:r>
            <a:r>
              <a:rPr lang="en-US" b="0" i="0" dirty="0">
                <a:solidFill>
                  <a:srgbClr val="212121"/>
                </a:solidFill>
                <a:effectLst/>
                <a:latin typeface="Roboto" panose="020F0502020204030204" pitchFamily="2" charset="0"/>
              </a:rPr>
              <a:t> A, </a:t>
            </a:r>
            <a:r>
              <a:rPr lang="en-US" b="0" i="0" dirty="0" err="1">
                <a:solidFill>
                  <a:srgbClr val="212121"/>
                </a:solidFill>
                <a:effectLst/>
                <a:latin typeface="Roboto" panose="020F0502020204030204" pitchFamily="2" charset="0"/>
              </a:rPr>
              <a:t>Gordin</a:t>
            </a:r>
            <a:r>
              <a:rPr lang="en-US" b="0" i="0" dirty="0">
                <a:solidFill>
                  <a:srgbClr val="212121"/>
                </a:solidFill>
                <a:effectLst/>
                <a:latin typeface="Roboto" panose="020F0502020204030204" pitchFamily="2" charset="0"/>
              </a:rPr>
              <a:t> V, </a:t>
            </a:r>
            <a:r>
              <a:rPr lang="en-US" b="0" i="0" dirty="0" err="1">
                <a:solidFill>
                  <a:srgbClr val="212121"/>
                </a:solidFill>
                <a:effectLst/>
                <a:latin typeface="Roboto" panose="020F0502020204030204" pitchFamily="2" charset="0"/>
              </a:rPr>
              <a:t>Alvanzo</a:t>
            </a:r>
            <a:r>
              <a:rPr lang="en-US" b="0" i="0" dirty="0">
                <a:solidFill>
                  <a:srgbClr val="212121"/>
                </a:solidFill>
                <a:effectLst/>
                <a:latin typeface="Roboto" panose="020F0502020204030204" pitchFamily="2" charset="0"/>
              </a:rPr>
              <a:t> A. Treating Perioperative and Acute Pain in Patients on Buprenorphine: Narrative Literature Review and Practice Recommendations. J Gen Intern Med. 2020 Dec;35(12):3635-3643. </a:t>
            </a:r>
            <a:r>
              <a:rPr lang="en-US" b="0" i="0" dirty="0" err="1">
                <a:solidFill>
                  <a:srgbClr val="212121"/>
                </a:solidFill>
                <a:effectLst/>
                <a:latin typeface="Roboto" panose="020F0502020204030204" pitchFamily="2" charset="0"/>
              </a:rPr>
              <a:t>doi</a:t>
            </a:r>
            <a:r>
              <a:rPr lang="en-US" b="0" i="0" dirty="0">
                <a:solidFill>
                  <a:srgbClr val="212121"/>
                </a:solidFill>
                <a:effectLst/>
                <a:latin typeface="Roboto" panose="020F0502020204030204" pitchFamily="2" charset="0"/>
              </a:rPr>
              <a:t>: 10.1007/s11606-020-06115-3. </a:t>
            </a:r>
            <a:r>
              <a:rPr lang="en-US" b="0" i="0" dirty="0" err="1">
                <a:solidFill>
                  <a:srgbClr val="212121"/>
                </a:solidFill>
                <a:effectLst/>
                <a:latin typeface="Roboto" panose="020F0502020204030204" pitchFamily="2" charset="0"/>
              </a:rPr>
              <a:t>Epub</a:t>
            </a:r>
            <a:r>
              <a:rPr lang="en-US" b="0" i="0" dirty="0">
                <a:solidFill>
                  <a:srgbClr val="212121"/>
                </a:solidFill>
                <a:effectLst/>
                <a:latin typeface="Roboto" panose="020F0502020204030204" pitchFamily="2" charset="0"/>
              </a:rPr>
              <a:t> 2020 Aug 21. PMID: 32827109; PMCID: PMC7728902.</a:t>
            </a:r>
            <a:endParaRPr lang="en-US" dirty="0"/>
          </a:p>
          <a:p>
            <a:r>
              <a:rPr lang="en-US" dirty="0"/>
              <a:t>Cooper R, </a:t>
            </a:r>
            <a:r>
              <a:rPr lang="en-US" dirty="0" err="1"/>
              <a:t>Vanjani</a:t>
            </a:r>
            <a:r>
              <a:rPr lang="en-US" dirty="0"/>
              <a:t> R, </a:t>
            </a:r>
            <a:r>
              <a:rPr lang="en-US" dirty="0" err="1"/>
              <a:t>Trimbur</a:t>
            </a:r>
            <a:r>
              <a:rPr lang="en-US" dirty="0"/>
              <a:t> MC. Acute Pain Management in Patients Treated With Buprenorphine: A Teachable Moment. JAMA Intern Med. 2019;179(10):1415–1416. </a:t>
            </a:r>
            <a:r>
              <a:rPr lang="en-US" dirty="0" err="1"/>
              <a:t>doi</a:t>
            </a:r>
            <a:r>
              <a:rPr lang="en-US" dirty="0"/>
              <a:t>: https://doi.org/10.1001/jamainternmed.2019.3103 3. </a:t>
            </a:r>
          </a:p>
          <a:p>
            <a:r>
              <a:rPr lang="en-US" dirty="0"/>
              <a:t>Macintyre, P. E., Russell, R. A., Usher, K. A. N., </a:t>
            </a:r>
            <a:r>
              <a:rPr lang="en-US" dirty="0" err="1"/>
              <a:t>Gaughwin</a:t>
            </a:r>
            <a:r>
              <a:rPr lang="en-US" dirty="0"/>
              <a:t>, M., &amp; Huxtable, C. A. (2013). Pain Relief and Opioid Requirements in the First 24 Hours after Surgery in Patients Taking Buprenorphine and Methadone Opioid Substitution Therapy. </a:t>
            </a:r>
            <a:r>
              <a:rPr lang="en-US" dirty="0" err="1"/>
              <a:t>Anaesthesia</a:t>
            </a:r>
            <a:r>
              <a:rPr lang="en-US" dirty="0"/>
              <a:t> and Intensive Care, 41(2), 222–30. </a:t>
            </a:r>
            <a:r>
              <a:rPr lang="en-US" dirty="0">
                <a:hlinkClick r:id="rId2"/>
              </a:rPr>
              <a:t>https://doi.org/10.1177/0310057X1304100212</a:t>
            </a:r>
            <a:endParaRPr lang="en-US" dirty="0"/>
          </a:p>
          <a:p>
            <a:r>
              <a:rPr lang="en-US" dirty="0">
                <a:hlinkClick r:id="rId3"/>
              </a:rPr>
              <a:t>https://www.mcstap.com/docs/Acute%20Pain%20Management%20for%20Patient%20on%20Suboxone.pdf</a:t>
            </a:r>
            <a:endParaRPr lang="en-US" dirty="0"/>
          </a:p>
          <a:p>
            <a:r>
              <a:rPr lang="en-US" dirty="0"/>
              <a:t>https://www.samhsa.gov/sites/default/files/quick-start-guide.pdf</a:t>
            </a:r>
          </a:p>
        </p:txBody>
      </p:sp>
    </p:spTree>
    <p:extLst>
      <p:ext uri="{BB962C8B-B14F-4D97-AF65-F5344CB8AC3E}">
        <p14:creationId xmlns:p14="http://schemas.microsoft.com/office/powerpoint/2010/main" val="5426048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fcd07a27-d579-4f66-985c-6cd96df3e4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BEDE44B48537142B7E5067D18011AF5" ma:contentTypeVersion="17" ma:contentTypeDescription="Create a new document." ma:contentTypeScope="" ma:versionID="c951168eb6c6166bc63bc0a43f1fc92e">
  <xsd:schema xmlns:xsd="http://www.w3.org/2001/XMLSchema" xmlns:xs="http://www.w3.org/2001/XMLSchema" xmlns:p="http://schemas.microsoft.com/office/2006/metadata/properties" xmlns:ns3="fcd07a27-d579-4f66-985c-6cd96df3e41f" xmlns:ns4="0ccf3094-43c7-429b-ae37-f3a642793257" targetNamespace="http://schemas.microsoft.com/office/2006/metadata/properties" ma:root="true" ma:fieldsID="912afdac80f5dedd842cadb60ebdd73b" ns3:_="" ns4:_="">
    <xsd:import namespace="fcd07a27-d579-4f66-985c-6cd96df3e41f"/>
    <xsd:import namespace="0ccf3094-43c7-429b-ae37-f3a642793257"/>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_activity" minOccurs="0"/>
                <xsd:element ref="ns3:MediaServiceObjectDetectorVersions" minOccurs="0"/>
                <xsd:element ref="ns3:MediaServiceSearchProperties" minOccurs="0"/>
                <xsd:element ref="ns3:MediaServiceDateTaken" minOccurs="0"/>
                <xsd:element ref="ns3:MediaServiceSystemTag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d07a27-d579-4f66-985c-6cd96df3e4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_activity" ma:index="19" nillable="true" ma:displayName="_activity" ma:hidden="true" ma:internalName="_activity">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LengthInSeconds" ma:index="24"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ccf3094-43c7-429b-ae37-f3a64279325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D30D088-4B9D-41F1-931C-BCD56584A8AB}">
  <ds:schemaRefs>
    <ds:schemaRef ds:uri="http://schemas.microsoft.com/sharepoint/v3/contenttype/forms"/>
  </ds:schemaRefs>
</ds:datastoreItem>
</file>

<file path=customXml/itemProps2.xml><?xml version="1.0" encoding="utf-8"?>
<ds:datastoreItem xmlns:ds="http://schemas.openxmlformats.org/officeDocument/2006/customXml" ds:itemID="{0AAA42BB-DC38-432C-9B3A-2C03C96377D6}">
  <ds:schemaRefs>
    <ds:schemaRef ds:uri="http://purl.org/dc/terms/"/>
    <ds:schemaRef ds:uri="http://schemas.microsoft.com/office/2006/documentManagement/types"/>
    <ds:schemaRef ds:uri="fcd07a27-d579-4f66-985c-6cd96df3e41f"/>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0ccf3094-43c7-429b-ae37-f3a642793257"/>
    <ds:schemaRef ds:uri="http://www.w3.org/XML/1998/namespace"/>
    <ds:schemaRef ds:uri="http://purl.org/dc/dcmitype/"/>
  </ds:schemaRefs>
</ds:datastoreItem>
</file>

<file path=customXml/itemProps3.xml><?xml version="1.0" encoding="utf-8"?>
<ds:datastoreItem xmlns:ds="http://schemas.openxmlformats.org/officeDocument/2006/customXml" ds:itemID="{35F406F4-9DF6-47FC-86F4-B7FB28ED10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cd07a27-d579-4f66-985c-6cd96df3e41f"/>
    <ds:schemaRef ds:uri="0ccf3094-43c7-429b-ae37-f3a64279325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1027</TotalTime>
  <Words>2754</Words>
  <Application>Microsoft Office PowerPoint</Application>
  <PresentationFormat>Widescreen</PresentationFormat>
  <Paragraphs>230</Paragraphs>
  <Slides>43</Slides>
  <Notes>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43</vt:i4>
      </vt:variant>
    </vt:vector>
  </HeadingPairs>
  <TitlesOfParts>
    <vt:vector size="54" baseType="lpstr">
      <vt:lpstr>Meiryo</vt:lpstr>
      <vt:lpstr>Arial</vt:lpstr>
      <vt:lpstr>BlinkMacSystemFont</vt:lpstr>
      <vt:lpstr>Calibri</vt:lpstr>
      <vt:lpstr>Calibri Light</vt:lpstr>
      <vt:lpstr>Cambria</vt:lpstr>
      <vt:lpstr>Georgia</vt:lpstr>
      <vt:lpstr>Public Sans</vt:lpstr>
      <vt:lpstr>Roboto</vt:lpstr>
      <vt:lpstr>Wingdings</vt:lpstr>
      <vt:lpstr>Office Theme</vt:lpstr>
      <vt:lpstr>Acute Pain Management in People with Opioid Use Disorder</vt:lpstr>
      <vt:lpstr>Objectives</vt:lpstr>
      <vt:lpstr>Outline</vt:lpstr>
      <vt:lpstr>Epidemiology</vt:lpstr>
      <vt:lpstr>Health Care Disparities</vt:lpstr>
      <vt:lpstr>Case Scenario One</vt:lpstr>
      <vt:lpstr>Understanding Buprenorphine</vt:lpstr>
      <vt:lpstr>PowerPoint Presentation</vt:lpstr>
      <vt:lpstr>Pain Management on Buprenorphine</vt:lpstr>
      <vt:lpstr>Acute Pain Management</vt:lpstr>
      <vt:lpstr>Acute Pain Management</vt:lpstr>
      <vt:lpstr>Acute Pain Management</vt:lpstr>
      <vt:lpstr>Approach to advising on pain management of patients on Buprenorphine</vt:lpstr>
      <vt:lpstr>Learning Points</vt:lpstr>
      <vt:lpstr>Learning Points</vt:lpstr>
      <vt:lpstr>Learning Points</vt:lpstr>
      <vt:lpstr>Learning Points</vt:lpstr>
      <vt:lpstr>Case Scenario</vt:lpstr>
      <vt:lpstr>PowerPoint Presentation</vt:lpstr>
      <vt:lpstr>Case Scenario</vt:lpstr>
      <vt:lpstr>Pain Regimen</vt:lpstr>
      <vt:lpstr>Case Scenario</vt:lpstr>
      <vt:lpstr>Fentanyl Vs Heroin</vt:lpstr>
      <vt:lpstr>Street Heroin/Fentanyl to Morphine Equivalents</vt:lpstr>
      <vt:lpstr>PowerPoint Presentation</vt:lpstr>
      <vt:lpstr>Case Scenario </vt:lpstr>
      <vt:lpstr> Stamps Vs Grams Vs Bags</vt:lpstr>
      <vt:lpstr>Pain Regimen</vt:lpstr>
      <vt:lpstr>Case Scenario</vt:lpstr>
      <vt:lpstr>Pain Management</vt:lpstr>
      <vt:lpstr>Case Scenario</vt:lpstr>
      <vt:lpstr>Case Scenario</vt:lpstr>
      <vt:lpstr>Methadone</vt:lpstr>
      <vt:lpstr>Patient-Controlled Analgesia Pump </vt:lpstr>
      <vt:lpstr>Patient-Controlled Analgesia Pump</vt:lpstr>
      <vt:lpstr>Patient-Controlled Analgesia Pump</vt:lpstr>
      <vt:lpstr>Patient-Controlled Analgesia Pump</vt:lpstr>
      <vt:lpstr>Patient-Controlled Analgesia Pump</vt:lpstr>
      <vt:lpstr>Naltrexone</vt:lpstr>
      <vt:lpstr>Patient Encounters</vt:lpstr>
      <vt:lpstr>PowerPoint Presentation</vt:lpstr>
      <vt:lpstr>Review Article Recommendations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Acute pain management in People with Opioid Use Disorder</dc:title>
  <dc:creator>Nine, Bradley A.</dc:creator>
  <cp:lastModifiedBy>Bowe, Adina E.</cp:lastModifiedBy>
  <cp:revision>16</cp:revision>
  <dcterms:created xsi:type="dcterms:W3CDTF">2024-01-16T18:18:09Z</dcterms:created>
  <dcterms:modified xsi:type="dcterms:W3CDTF">2026-09-03T16:52:14Z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0x0101001BEDE44B48537142B7E5067D18011AF5</vt:lpwstr>
  </property>
</Properties>
</file>