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90" r:id="rId3"/>
    <p:sldId id="294" r:id="rId4"/>
    <p:sldId id="274" r:id="rId5"/>
    <p:sldId id="296" r:id="rId6"/>
    <p:sldId id="261" r:id="rId7"/>
    <p:sldId id="292" r:id="rId8"/>
    <p:sldId id="278" r:id="rId9"/>
    <p:sldId id="263" r:id="rId10"/>
    <p:sldId id="281" r:id="rId11"/>
    <p:sldId id="283" r:id="rId12"/>
    <p:sldId id="285" r:id="rId13"/>
    <p:sldId id="287" r:id="rId14"/>
    <p:sldId id="28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8"/>
    <p:restoredTop sz="73699"/>
  </p:normalViewPr>
  <p:slideViewPr>
    <p:cSldViewPr snapToGrid="0">
      <p:cViewPr varScale="1">
        <p:scale>
          <a:sx n="92" d="100"/>
          <a:sy n="92" d="100"/>
        </p:scale>
        <p:origin x="20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F1EE9-EC95-5F48-B052-5F2C93880C3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9B847-5ACB-554C-84E1-930B42A0D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43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9B847-5ACB-554C-84E1-930B42A0D2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88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9B847-5ACB-554C-84E1-930B42A0D2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35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9B847-5ACB-554C-84E1-930B42A0D2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89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9B847-5ACB-554C-84E1-930B42A0D2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55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9B847-5ACB-554C-84E1-930B42A0D21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00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29B847-5ACB-554C-84E1-930B42A0D21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001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E7757-EE9E-B907-D0F5-93CBC33E3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42519F-68EB-10BB-ED1F-D26E8743BB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05C77-31FC-C827-4D1B-44B2922AD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F0B70-4AD0-798D-BF5A-83AC463DA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33C11-9F66-B19D-D4EC-690CD9D9B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6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F4465-CC84-E1E2-DACC-C6E3C3210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4A76E-A9B4-7D08-229F-D4EA15867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D6206-AE94-5302-B23D-40E91E628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A8435-48A4-AC5C-779C-6E2A08526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8307B-91F9-9D36-CCE3-A765ACD8E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6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D41D1-F8C5-C989-2E40-48532AFD1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78BBF-CE72-DF3C-D74E-BF84F03BD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C681E-8D1E-A2A7-A30D-E4369159C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02F82-331F-9A5C-C285-E1F9FD9BD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8F0ED-401E-0ACF-ACB6-9F9FBD083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25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3D889-DD12-2C48-5FA1-ECA487ACD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47743-6A70-A51C-EF82-0847E2F908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17327C-2113-DDD2-3B1A-97982CE197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5879D-A12A-5F2C-3088-90D110B67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EB811-2BA8-8672-B47E-F1F66FCB0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FBE32-05F5-22BB-3B46-73315D4AA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3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9B4DF-0F0A-2E4C-7FC2-3220BDFFF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B343A-60E7-BA40-05E5-8996F85EB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100957-115A-7368-58B8-AF9284615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679CAA-53FF-83BC-7E41-948D6AA36A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6881E8-FF82-3DF4-B2B1-90E17DD09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B9BAC-8A49-8B52-66A4-C28C05A4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F47DBC-E07B-04A7-4CD5-3210E99E3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AE8194-7D88-6EFB-5268-F1600310B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4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B18F6-C121-193E-D666-04A34E25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87265A-04E2-A2DC-5A53-28328FE9C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CEC861-5D76-DA45-9405-1462486B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81952A-889E-BFAD-3F89-7056E3EB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0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675B59-F0F7-888E-1813-6ACC817E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CA9726-D615-0204-9EBD-0B9CE9734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297BA-6E76-0DF1-8581-C2665F8F8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28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63460-8E02-BB4A-A11B-BA6418D6C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FCE94-1D0E-3597-0A49-30BD97DA9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029D7-3356-311A-B302-862860B65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6A4A7-F820-3BAD-8897-9123E37F6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D2BD1-3F1D-FC36-A3A9-DF9EA4641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E255F-E173-2F10-95F0-4FC811097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1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92980-E5A4-AC1D-58EB-3686AA43F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4008D-C7B5-7FBF-10F0-AB420EF2AE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B1B5F-63BA-5EC8-A8D6-4B8E35847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3C03A-C519-FC05-446A-381F5343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1BCEB0-2C3B-7DEA-FA75-844DC669C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4AD768-5615-3999-D3FE-E8436F044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124F1-1452-4234-B344-1E2AFA09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C2858-D77E-3FF3-AEDF-512D15B57E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8D550-1965-0757-ED96-51424A4CE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3B543-0D64-62D0-166F-CEE232D3A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CC473-84C8-F617-E813-DF8AA118F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4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AF9ECA-3328-3714-3C98-2048DEE460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52D7EA-D562-C6D4-2D62-F3CBDF161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79E4E-0538-BD70-16AC-D6CB5D8F5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2289E-2EC2-A846-16E1-6406FB89C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3CF6B-77AD-9711-E6FA-3041365A1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20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958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9088F4-2C92-3E4A-5937-42DED3CDE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D32BA-5561-6592-0AFE-04769C9F5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049BD-5E46-0E70-05C9-0B7C30971A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E3D3C4-EEE7-4B45-BBD3-E0B16B1AE4C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3E9ED-C3AA-A0FB-E41E-1E630522D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F8A33-D95D-4D66-B6E9-D5C8CA37A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52A8F-B363-8541-A480-EFD04EDBE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7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AEFA94-4D42-9855-0B77-751EF2F85B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965" y="1658806"/>
            <a:ext cx="11651673" cy="3081242"/>
          </a:xfrm>
        </p:spPr>
        <p:txBody>
          <a:bodyPr anchor="ctr">
            <a:normAutofit fontScale="90000"/>
          </a:bodyPr>
          <a:lstStyle/>
          <a:p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Learn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Serve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Listen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i="1" dirty="0">
                <a:solidFill>
                  <a:srgbClr val="FFC000"/>
                </a:solidFill>
              </a:rPr>
              <a:t>Leap</a:t>
            </a:r>
            <a:br>
              <a:rPr lang="en-US" sz="4800" i="1" dirty="0">
                <a:solidFill>
                  <a:srgbClr val="FFC000"/>
                </a:solidFill>
              </a:rPr>
            </a:br>
            <a:br>
              <a:rPr lang="en-US" sz="4800" i="1" dirty="0">
                <a:solidFill>
                  <a:srgbClr val="FFC000"/>
                </a:solidFill>
              </a:rPr>
            </a:br>
            <a:br>
              <a:rPr lang="en-US" sz="4800" i="1" dirty="0">
                <a:solidFill>
                  <a:srgbClr val="FFC000"/>
                </a:solidFill>
              </a:rPr>
            </a:br>
            <a:br>
              <a:rPr lang="en-US" sz="4800" i="1" dirty="0">
                <a:solidFill>
                  <a:srgbClr val="FFC000"/>
                </a:solidFill>
              </a:rPr>
            </a:br>
            <a:br>
              <a:rPr lang="en-US" sz="4800" i="1" dirty="0">
                <a:solidFill>
                  <a:srgbClr val="FFC000"/>
                </a:solidFill>
              </a:rPr>
            </a:br>
            <a:r>
              <a:rPr lang="en-US" sz="2700" i="1" dirty="0">
                <a:solidFill>
                  <a:schemeClr val="bg1"/>
                </a:solidFill>
              </a:rPr>
              <a:t>Reflections on career navigation, mid-career pivots, and finding your next chapter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33CAC20-EE95-FE77-0B72-60C5EE34E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5447" y="4571936"/>
            <a:ext cx="9078628" cy="860620"/>
          </a:xfrm>
        </p:spPr>
        <p:txBody>
          <a:bodyPr anchor="ctr">
            <a:normAutofit lnSpcReduction="1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Erica Shaver, MD, MBA </a:t>
            </a:r>
          </a:p>
          <a:p>
            <a:r>
              <a:rPr lang="en-US" dirty="0">
                <a:solidFill>
                  <a:srgbClr val="FFFFFF"/>
                </a:solidFill>
              </a:rPr>
              <a:t>10-2-26 </a:t>
            </a:r>
          </a:p>
        </p:txBody>
      </p:sp>
    </p:spTree>
    <p:extLst>
      <p:ext uri="{BB962C8B-B14F-4D97-AF65-F5344CB8AC3E}">
        <p14:creationId xmlns:p14="http://schemas.microsoft.com/office/powerpoint/2010/main" val="413919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64FA8D-F68F-448D-691A-7F3ED40D6C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50292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 i="0">
                <a:solidFill>
                  <a:srgbClr val="082E58"/>
                </a:solidFill>
                <a:latin typeface="Aptos"/>
              </a:rPr>
              <a:t>My Story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9848"/>
            <a:ext cx="2743200" cy="36576"/>
          </a:xfrm>
          <a:prstGeom prst="rect">
            <a:avLst/>
          </a:prstGeom>
          <a:solidFill>
            <a:srgbClr val="EFAB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82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i="0">
                <a:solidFill>
                  <a:srgbClr val="EFAB00"/>
                </a:solidFill>
                <a:latin typeface="Aptos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1832" y="1389888"/>
            <a:ext cx="104241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0" i="0">
                <a:solidFill>
                  <a:srgbClr val="082E58"/>
                </a:solidFill>
                <a:latin typeface="Aptos"/>
              </a:rPr>
              <a:t>West Virginia girl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892808"/>
            <a:ext cx="182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i="0">
                <a:solidFill>
                  <a:srgbClr val="EFAB00"/>
                </a:solidFill>
                <a:latin typeface="Apto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1865376"/>
            <a:ext cx="104241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0" i="0">
                <a:solidFill>
                  <a:srgbClr val="082E58"/>
                </a:solidFill>
                <a:latin typeface="Aptos"/>
              </a:rPr>
              <a:t>Always knew I wanted to be a “doctor”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368296"/>
            <a:ext cx="182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i="0">
                <a:solidFill>
                  <a:srgbClr val="EFAB00"/>
                </a:solidFill>
                <a:latin typeface="Apto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340864"/>
            <a:ext cx="104241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0" i="0">
                <a:solidFill>
                  <a:srgbClr val="082E58"/>
                </a:solidFill>
                <a:latin typeface="Aptos"/>
              </a:rPr>
              <a:t>The journey was on…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843784"/>
            <a:ext cx="182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i="0">
                <a:solidFill>
                  <a:srgbClr val="EFAB00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2816352"/>
            <a:ext cx="104241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0" i="0">
                <a:solidFill>
                  <a:srgbClr val="082E58"/>
                </a:solidFill>
                <a:latin typeface="Aptos"/>
              </a:rPr>
              <a:t>Marshall University  →  WVU EM, Class of 2011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319272"/>
            <a:ext cx="182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i="0">
                <a:solidFill>
                  <a:srgbClr val="EFAB00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3291840"/>
            <a:ext cx="104241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0" i="0">
                <a:solidFill>
                  <a:srgbClr val="082E58"/>
                </a:solidFill>
                <a:latin typeface="Aptos"/>
              </a:rPr>
              <a:t>Morgantown has been home for 18 years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840480"/>
            <a:ext cx="182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i="0">
                <a:solidFill>
                  <a:srgbClr val="EFAB00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1832" y="3813048"/>
            <a:ext cx="19202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i="0">
                <a:solidFill>
                  <a:srgbClr val="082E58"/>
                </a:solidFill>
                <a:latin typeface="Aptos"/>
              </a:rPr>
              <a:t>Career path: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6152" y="4233672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i="0">
                <a:solidFill>
                  <a:srgbClr val="0069B4"/>
                </a:solidFill>
                <a:latin typeface="Aptos"/>
              </a:rPr>
              <a:t>Residency leadership (APD/PD, VC) 2011–2025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16152" y="4581144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i="0">
                <a:solidFill>
                  <a:srgbClr val="EFAB00"/>
                </a:solidFill>
                <a:latin typeface="Aptos"/>
              </a:rPr>
              <a:t>Central GME roles (Asst DIO, acting DIO) 2023–2025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16152" y="4928616"/>
            <a:ext cx="1060704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i="0">
                <a:solidFill>
                  <a:srgbClr val="009146"/>
                </a:solidFill>
                <a:latin typeface="Aptos"/>
              </a:rPr>
              <a:t>Hospital administration (VPMA/ACMO/CMO) 2025–current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385816"/>
            <a:ext cx="182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i="0">
                <a:solidFill>
                  <a:srgbClr val="EFAB00"/>
                </a:solidFill>
                <a:latin typeface="Apto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1832" y="5358384"/>
            <a:ext cx="1042416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0" i="0">
                <a:solidFill>
                  <a:srgbClr val="082E58"/>
                </a:solidFill>
                <a:latin typeface="Aptos"/>
              </a:rPr>
              <a:t>WVU Healthcare MBA (2021–2024)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861304"/>
            <a:ext cx="182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 i="0">
                <a:solidFill>
                  <a:srgbClr val="EFAB00"/>
                </a:solidFill>
                <a:latin typeface="Aptos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" y="5833872"/>
            <a:ext cx="105613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0" i="0">
                <a:solidFill>
                  <a:srgbClr val="082E58"/>
                </a:solidFill>
                <a:latin typeface="Aptos"/>
              </a:rPr>
              <a:t>Personal life: husband, teenagers, home building, moves, family care needs and challenges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AE67C76-1A15-0200-CFED-15504AA69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445" y="3031375"/>
            <a:ext cx="2286000" cy="1714500"/>
          </a:xfrm>
          <a:prstGeom prst="rect">
            <a:avLst/>
          </a:prstGeom>
        </p:spPr>
      </p:pic>
      <p:pic>
        <p:nvPicPr>
          <p:cNvPr id="25" name="Picture 2" descr="Braxton County Map, West Virginia - US County Maps">
            <a:extLst>
              <a:ext uri="{FF2B5EF4-FFF2-40B4-BE49-F238E27FC236}">
                <a16:creationId xmlns:a16="http://schemas.microsoft.com/office/drawing/2014/main" id="{E2B40D52-B1AA-BF8A-6618-D3D209952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560" y="823662"/>
            <a:ext cx="1160595" cy="10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027C2F9-D190-8B89-A74B-A82EDB9BC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8535" y="440367"/>
            <a:ext cx="1489105" cy="213006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556EB42-C1A8-0CC3-AF50-5F641F2F27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8442" y="331955"/>
            <a:ext cx="3087163" cy="2315372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D909A510-3EF8-F63B-33CD-5BD2EE0C1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454" y="2830526"/>
            <a:ext cx="2060244" cy="142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Marshall University">
            <a:extLst>
              <a:ext uri="{FF2B5EF4-FFF2-40B4-BE49-F238E27FC236}">
                <a16:creationId xmlns:a16="http://schemas.microsoft.com/office/drawing/2014/main" id="{6A1C6E25-E3D5-CE5E-0D3D-C13A64F50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0" y="2717776"/>
            <a:ext cx="683514" cy="68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285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Three Career Chapters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7280"/>
                </a:solidFill>
              </a:rPr>
              <a:t>The setting changed. The leadership lessons carried forward.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2743200" cy="0"/>
          </a:xfrm>
          <a:prstGeom prst="line">
            <a:avLst/>
          </a:prstGeom>
          <a:noFill/>
          <a:ln w="38100">
            <a:solidFill>
              <a:srgbClr val="EAAA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514600" y="2697480"/>
            <a:ext cx="2331720" cy="0"/>
          </a:xfrm>
          <a:prstGeom prst="line">
            <a:avLst/>
          </a:prstGeom>
          <a:noFill/>
          <a:ln w="27940">
            <a:solidFill>
              <a:srgbClr val="6B728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46520" y="2697480"/>
            <a:ext cx="2331720" cy="0"/>
          </a:xfrm>
          <a:prstGeom prst="line">
            <a:avLst/>
          </a:prstGeom>
          <a:noFill/>
          <a:ln w="27940">
            <a:solidFill>
              <a:srgbClr val="6B728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2103120"/>
            <a:ext cx="2423160" cy="1143000"/>
          </a:xfrm>
          <a:prstGeom prst="rect">
            <a:avLst/>
          </a:prstGeom>
          <a:solidFill>
            <a:srgbClr val="002855"/>
          </a:solidFill>
          <a:ln>
            <a:solidFill>
              <a:srgbClr val="002855">
                <a:alpha val="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Academic EM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&amp; Residency Leadership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892040" y="2103120"/>
            <a:ext cx="2057400" cy="1143000"/>
          </a:xfrm>
          <a:prstGeom prst="rect">
            <a:avLst/>
          </a:prstGeom>
          <a:solidFill>
            <a:srgbClr val="005EB8"/>
          </a:solidFill>
          <a:ln>
            <a:solidFill>
              <a:srgbClr val="005EB8">
                <a:alpha val="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Central GME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Leadership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823960" y="2103120"/>
            <a:ext cx="2240280" cy="1143000"/>
          </a:xfrm>
          <a:prstGeom prst="rect">
            <a:avLst/>
          </a:prstGeom>
          <a:solidFill>
            <a:srgbClr val="0E6F73"/>
          </a:solidFill>
          <a:ln>
            <a:solidFill>
              <a:srgbClr val="0E6F73">
                <a:alpha val="0"/>
              </a:srgb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Hospital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Leadership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60120" y="3703320"/>
            <a:ext cx="214884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Coaching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Conflict navigation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Accreditation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Team building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Difficult conversations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09160" y="3703320"/>
            <a:ext cx="242316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Systems thinking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Cross-program perspective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Organizational accountability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732520" y="3703320"/>
            <a:ext cx="242316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Clinical credibility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Mission alignment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202124"/>
                </a:solidFill>
              </a:rPr>
              <a:t>Broader impact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20037" y="5943599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2855"/>
                </a:solidFill>
              </a:rPr>
              <a:t>Each chapter prepared me for the next </a:t>
            </a:r>
            <a:r>
              <a:rPr lang="en-US" sz="2500" b="1" i="1" dirty="0">
                <a:solidFill>
                  <a:srgbClr val="FFC000"/>
                </a:solidFill>
              </a:rPr>
              <a:t>before</a:t>
            </a:r>
            <a:r>
              <a:rPr lang="en-US" sz="2500" b="1" dirty="0">
                <a:solidFill>
                  <a:srgbClr val="002855"/>
                </a:solidFill>
              </a:rPr>
              <a:t> I realized it.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11384280" y="641908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riosity_over_the_canyon_brid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285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the Healthcare MBA?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7280"/>
                </a:solidFill>
              </a:rPr>
              <a:t>Not because I had the next job mapped out — because I wanted to understand more.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2743200" cy="0"/>
          </a:xfrm>
          <a:prstGeom prst="line">
            <a:avLst/>
          </a:prstGeom>
          <a:noFill/>
          <a:ln w="38100">
            <a:solidFill>
              <a:srgbClr val="EAAA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4892040" cy="411480"/>
          </a:xfrm>
          <a:prstGeom prst="rect">
            <a:avLst/>
          </a:prstGeom>
          <a:solidFill>
            <a:srgbClr val="002855"/>
          </a:solidFill>
          <a:ln>
            <a:solidFill>
              <a:srgbClr val="002855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Learn the language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" y="2331720"/>
            <a:ext cx="4892040" cy="1005840"/>
          </a:xfrm>
          <a:prstGeom prst="rect">
            <a:avLst/>
          </a:prstGeom>
          <a:solidFill>
            <a:srgbClr val="F4F7FB"/>
          </a:solidFill>
          <a:ln>
            <a:solidFill>
              <a:srgbClr val="E5E7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02124"/>
                </a:solidFill>
              </a:rPr>
              <a:t>Finance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202124"/>
                </a:solidFill>
              </a:rPr>
              <a:t>Strategy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202124"/>
                </a:solidFill>
              </a:rPr>
              <a:t>Operations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202124"/>
                </a:solidFill>
              </a:rPr>
              <a:t>Organizational behavior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55080" y="1828800"/>
            <a:ext cx="4892040" cy="411480"/>
          </a:xfrm>
          <a:prstGeom prst="rect">
            <a:avLst/>
          </a:prstGeom>
          <a:solidFill>
            <a:srgbClr val="005EB8"/>
          </a:solidFill>
          <a:ln>
            <a:solidFill>
              <a:srgbClr val="005EB8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Fill the gap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355080" y="2331720"/>
            <a:ext cx="4892040" cy="1005840"/>
          </a:xfrm>
          <a:prstGeom prst="rect">
            <a:avLst/>
          </a:prstGeom>
          <a:solidFill>
            <a:srgbClr val="F4F7FB"/>
          </a:solidFill>
          <a:ln>
            <a:solidFill>
              <a:srgbClr val="E5E7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02124"/>
                </a:solidFill>
              </a:rPr>
              <a:t>Medicine teaches clinical care.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202124"/>
                </a:solidFill>
              </a:rPr>
              <a:t>Systems leadership has its own language.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3886200"/>
            <a:ext cx="4892040" cy="411480"/>
          </a:xfrm>
          <a:prstGeom prst="rect">
            <a:avLst/>
          </a:prstGeom>
          <a:solidFill>
            <a:srgbClr val="0E6F73"/>
          </a:solidFill>
          <a:ln>
            <a:solidFill>
              <a:srgbClr val="0E6F73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Stretch myself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77240" y="4389120"/>
            <a:ext cx="4892040" cy="1005840"/>
          </a:xfrm>
          <a:prstGeom prst="rect">
            <a:avLst/>
          </a:prstGeom>
          <a:solidFill>
            <a:srgbClr val="F4F7FB"/>
          </a:solidFill>
          <a:ln>
            <a:solidFill>
              <a:srgbClr val="E5E7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02124"/>
                </a:solidFill>
              </a:rPr>
              <a:t>Becoming a student again was uncomfortable—and useful.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355080" y="3886200"/>
            <a:ext cx="4892040" cy="411480"/>
          </a:xfrm>
          <a:prstGeom prst="rect">
            <a:avLst/>
          </a:prstGeom>
          <a:solidFill>
            <a:srgbClr val="EAAA00"/>
          </a:solidFill>
          <a:ln>
            <a:solidFill>
              <a:srgbClr val="EAAA00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Create optionality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355080" y="4389120"/>
            <a:ext cx="4892040" cy="1005840"/>
          </a:xfrm>
          <a:prstGeom prst="rect">
            <a:avLst/>
          </a:prstGeom>
          <a:solidFill>
            <a:srgbClr val="FFF4D4"/>
          </a:solidFill>
          <a:ln>
            <a:solidFill>
              <a:srgbClr val="E5E7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202124"/>
                </a:solidFill>
              </a:rPr>
              <a:t>Prepare for opportunities I could not yet see.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6984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62E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Advanced Degrees Physicians Often Consider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978408"/>
            <a:ext cx="106984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best degree depends on the problems</a:t>
            </a:r>
            <a:r>
              <a:rPr lang="en-US" sz="1800" b="1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800" b="1" i="1" dirty="0">
                <a:solidFill>
                  <a:srgbClr val="FFC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</a:t>
            </a:r>
            <a:r>
              <a:rPr lang="en-US" sz="1800" b="1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8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want to solve and the impact </a:t>
            </a:r>
            <a:r>
              <a:rPr lang="en-US" sz="1800" b="1" i="1" dirty="0">
                <a:solidFill>
                  <a:srgbClr val="FFC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</a:t>
            </a:r>
            <a:r>
              <a:rPr lang="en-US" sz="1800" dirty="0">
                <a:solidFill>
                  <a:srgbClr val="5F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want to have.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94360" y="1399032"/>
            <a:ext cx="2788920" cy="41148"/>
          </a:xfrm>
          <a:prstGeom prst="rect">
            <a:avLst/>
          </a:prstGeom>
          <a:solidFill>
            <a:srgbClr val="EAAA00"/>
          </a:solidFill>
          <a:ln w="12700">
            <a:solidFill>
              <a:srgbClr val="EAAA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685800" y="1874520"/>
            <a:ext cx="3429000" cy="1847088"/>
          </a:xfrm>
          <a:prstGeom prst="roundRect">
            <a:avLst>
              <a:gd name="adj" fmla="val 3960"/>
            </a:avLst>
          </a:prstGeom>
          <a:solidFill>
            <a:srgbClr val="062E5F"/>
          </a:solidFill>
          <a:ln w="12700">
            <a:solidFill>
              <a:srgbClr val="062E5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86968" y="2011680"/>
            <a:ext cx="3026664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MBA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680" y="2478024"/>
            <a:ext cx="306324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Master of Business Administration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1005840" y="2907792"/>
            <a:ext cx="2788920" cy="0"/>
          </a:xfrm>
          <a:prstGeom prst="line">
            <a:avLst/>
          </a:prstGeom>
          <a:noFill/>
          <a:ln w="1778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86968" y="3017520"/>
            <a:ext cx="3026664" cy="6217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• finance • operations • leadership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389120" y="1874520"/>
            <a:ext cx="3429000" cy="1847088"/>
          </a:xfrm>
          <a:prstGeom prst="roundRect">
            <a:avLst>
              <a:gd name="adj" fmla="val 3960"/>
            </a:avLst>
          </a:prstGeom>
          <a:solidFill>
            <a:srgbClr val="147A7B"/>
          </a:solidFill>
          <a:ln w="12700">
            <a:solidFill>
              <a:srgbClr val="147A7B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4590288" y="2011680"/>
            <a:ext cx="3026664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MHA / MHSA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572000" y="2478024"/>
            <a:ext cx="306324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 Administration / Services Administration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4709160" y="2907792"/>
            <a:ext cx="2788920" cy="0"/>
          </a:xfrm>
          <a:prstGeom prst="line">
            <a:avLst/>
          </a:prstGeom>
          <a:noFill/>
          <a:ln w="1778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590288" y="3017520"/>
            <a:ext cx="3026664" cy="6217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Hospital operations • policy • executive leadership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092440" y="1874520"/>
            <a:ext cx="3429000" cy="1847088"/>
          </a:xfrm>
          <a:prstGeom prst="roundRect">
            <a:avLst>
              <a:gd name="adj" fmla="val 3960"/>
            </a:avLst>
          </a:prstGeom>
          <a:solidFill>
            <a:srgbClr val="0B67B7"/>
          </a:solidFill>
          <a:ln w="12700">
            <a:solidFill>
              <a:srgbClr val="0B67B7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8293608" y="2011680"/>
            <a:ext cx="3026664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 / MHPE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8275320" y="2478024"/>
            <a:ext cx="306324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/ Health Professions Education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8412480" y="2907792"/>
            <a:ext cx="2788920" cy="0"/>
          </a:xfrm>
          <a:prstGeom prst="line">
            <a:avLst/>
          </a:prstGeom>
          <a:noFill/>
          <a:ln w="1778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8293608" y="3017520"/>
            <a:ext cx="3026664" cy="6217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• curriculum • assessment • faculty development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85800" y="4069080"/>
            <a:ext cx="3429000" cy="1847088"/>
          </a:xfrm>
          <a:prstGeom prst="roundRect">
            <a:avLst>
              <a:gd name="adj" fmla="val 3960"/>
            </a:avLst>
          </a:prstGeom>
          <a:solidFill>
            <a:srgbClr val="144C63"/>
          </a:solidFill>
          <a:ln w="12700">
            <a:solidFill>
              <a:srgbClr val="144C63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886968" y="4206240"/>
            <a:ext cx="3026664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MPH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868680" y="4672584"/>
            <a:ext cx="306324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Master of Public Health</a:t>
            </a: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1005840" y="5102352"/>
            <a:ext cx="2788920" cy="0"/>
          </a:xfrm>
          <a:prstGeom prst="line">
            <a:avLst/>
          </a:prstGeom>
          <a:noFill/>
          <a:ln w="1778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886968" y="5212080"/>
            <a:ext cx="3026664" cy="6217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Population health • prevention • policy • community impact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4389120" y="4069080"/>
            <a:ext cx="3429000" cy="1847088"/>
          </a:xfrm>
          <a:prstGeom prst="roundRect">
            <a:avLst>
              <a:gd name="adj" fmla="val 3960"/>
            </a:avLst>
          </a:prstGeom>
          <a:solidFill>
            <a:srgbClr val="6C4F9C"/>
          </a:solidFill>
          <a:ln w="12700">
            <a:solidFill>
              <a:srgbClr val="6C4F9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590288" y="4206240"/>
            <a:ext cx="3026664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MSCR / MSCI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4572000" y="4672584"/>
            <a:ext cx="306324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Research / Clinical Investigation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4709160" y="5102352"/>
            <a:ext cx="2788920" cy="0"/>
          </a:xfrm>
          <a:prstGeom prst="line">
            <a:avLst/>
          </a:prstGeom>
          <a:noFill/>
          <a:ln w="1778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4590288" y="5212080"/>
            <a:ext cx="3026664" cy="6217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design • grants • scholarship • academic promotion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8092440" y="4069080"/>
            <a:ext cx="3429000" cy="1847088"/>
          </a:xfrm>
          <a:prstGeom prst="roundRect">
            <a:avLst>
              <a:gd name="adj" fmla="val 3960"/>
            </a:avLst>
          </a:prstGeom>
          <a:solidFill>
            <a:srgbClr val="5B6770"/>
          </a:solidFill>
          <a:ln w="12700">
            <a:solidFill>
              <a:srgbClr val="5B677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8293608" y="4206240"/>
            <a:ext cx="3026664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MS Informatics</a:t>
            </a:r>
            <a:endParaRPr lang="en-US" sz="2400" dirty="0"/>
          </a:p>
        </p:txBody>
      </p:sp>
      <p:sp>
        <p:nvSpPr>
          <p:cNvPr id="32" name="Text 30"/>
          <p:cNvSpPr/>
          <p:nvPr/>
        </p:nvSpPr>
        <p:spPr>
          <a:xfrm>
            <a:off x="8275320" y="4672584"/>
            <a:ext cx="306324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 Informatics / Data Science</a:t>
            </a:r>
            <a:endParaRPr lang="en-US" sz="1550" dirty="0"/>
          </a:p>
        </p:txBody>
      </p:sp>
      <p:sp>
        <p:nvSpPr>
          <p:cNvPr id="33" name="Shape 31"/>
          <p:cNvSpPr/>
          <p:nvPr/>
        </p:nvSpPr>
        <p:spPr>
          <a:xfrm>
            <a:off x="8412480" y="5102352"/>
            <a:ext cx="2788920" cy="0"/>
          </a:xfrm>
          <a:prstGeom prst="line">
            <a:avLst/>
          </a:prstGeom>
          <a:noFill/>
          <a:ln w="1778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8293608" y="5212080"/>
            <a:ext cx="3026664" cy="6217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EHR design • analytics • AI • quality improvement</a:t>
            </a:r>
            <a:endParaRPr lang="en-US" sz="1700" dirty="0"/>
          </a:p>
        </p:txBody>
      </p:sp>
      <p:sp>
        <p:nvSpPr>
          <p:cNvPr id="35" name="Shape 33"/>
          <p:cNvSpPr/>
          <p:nvPr/>
        </p:nvSpPr>
        <p:spPr>
          <a:xfrm>
            <a:off x="1325880" y="6236208"/>
            <a:ext cx="9555480" cy="384048"/>
          </a:xfrm>
          <a:prstGeom prst="roundRect">
            <a:avLst>
              <a:gd name="adj" fmla="val 14286"/>
            </a:avLst>
          </a:prstGeom>
          <a:solidFill>
            <a:srgbClr val="FFFFFF">
              <a:alpha val="8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1508760" y="6281928"/>
            <a:ext cx="918972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062E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Also worth knowing: JD, bioethics, health policy, and quality/safety programs — more niche, but powerful when aligned with your goals.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69164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285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 Wasn’t Starting Over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7280"/>
                </a:solidFill>
              </a:rPr>
              <a:t>A pivot can feel like starting over. Often, </a:t>
            </a:r>
            <a:r>
              <a:rPr lang="en-US" b="1" i="1" dirty="0">
                <a:solidFill>
                  <a:srgbClr val="FFC000"/>
                </a:solidFill>
              </a:rPr>
              <a:t>it is not</a:t>
            </a:r>
            <a:r>
              <a:rPr lang="en-US" dirty="0">
                <a:solidFill>
                  <a:srgbClr val="6B7280"/>
                </a:solidFill>
              </a:rPr>
              <a:t>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2743200" cy="0"/>
          </a:xfrm>
          <a:prstGeom prst="line">
            <a:avLst/>
          </a:prstGeom>
          <a:noFill/>
          <a:ln w="38100">
            <a:solidFill>
              <a:srgbClr val="EAAA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508760"/>
            <a:ext cx="4617720" cy="411480"/>
          </a:xfrm>
          <a:prstGeom prst="rect">
            <a:avLst/>
          </a:prstGeom>
          <a:solidFill>
            <a:srgbClr val="002855"/>
          </a:solidFill>
          <a:ln>
            <a:solidFill>
              <a:srgbClr val="002855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I thought I was leaving…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629400" y="1508760"/>
            <a:ext cx="4617720" cy="411480"/>
          </a:xfrm>
          <a:prstGeom prst="rect">
            <a:avLst/>
          </a:prstGeom>
          <a:solidFill>
            <a:srgbClr val="0E6F73"/>
          </a:solidFill>
          <a:ln>
            <a:solidFill>
              <a:srgbClr val="0E6F73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I actually brought with me…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097280" y="2176272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002855"/>
                </a:solidFill>
              </a:rPr>
              <a:t>Residency education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376672" y="2340864"/>
            <a:ext cx="1152144" cy="0"/>
          </a:xfrm>
          <a:prstGeom prst="line">
            <a:avLst/>
          </a:prstGeom>
          <a:noFill/>
          <a:ln w="27940">
            <a:solidFill>
              <a:srgbClr val="EAAA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812280" y="2176272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E6F73"/>
                </a:solidFill>
              </a:rPr>
              <a:t>Coaching &amp; developing people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97280" y="2752344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002855"/>
                </a:solidFill>
              </a:rPr>
              <a:t>GME leadership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5376672" y="2916936"/>
            <a:ext cx="1152144" cy="0"/>
          </a:xfrm>
          <a:prstGeom prst="line">
            <a:avLst/>
          </a:prstGeom>
          <a:noFill/>
          <a:ln w="27940">
            <a:solidFill>
              <a:srgbClr val="EAAA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812280" y="2752344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E6F73"/>
                </a:solidFill>
              </a:rPr>
              <a:t>Regulatory &amp; systems thinking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97280" y="3328416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002855"/>
                </a:solidFill>
              </a:rPr>
              <a:t>Remediation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5376672" y="3493008"/>
            <a:ext cx="1152144" cy="0"/>
          </a:xfrm>
          <a:prstGeom prst="line">
            <a:avLst/>
          </a:prstGeom>
          <a:noFill/>
          <a:ln w="27940">
            <a:solidFill>
              <a:srgbClr val="EAAA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12280" y="3328416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E6F73"/>
                </a:solidFill>
              </a:rPr>
              <a:t>Difficult conversations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097280" y="3904488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002855"/>
                </a:solidFill>
              </a:rPr>
              <a:t>Program building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5376672" y="4069080"/>
            <a:ext cx="1152144" cy="0"/>
          </a:xfrm>
          <a:prstGeom prst="line">
            <a:avLst/>
          </a:prstGeom>
          <a:noFill/>
          <a:ln w="27940">
            <a:solidFill>
              <a:srgbClr val="EAAA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812280" y="3904488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E6F73"/>
                </a:solidFill>
              </a:rPr>
              <a:t>Operational leadership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097280" y="4480560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002855"/>
                </a:solidFill>
              </a:rPr>
              <a:t>Academic EM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5376672" y="4645152"/>
            <a:ext cx="1152144" cy="0"/>
          </a:xfrm>
          <a:prstGeom prst="line">
            <a:avLst/>
          </a:prstGeom>
          <a:noFill/>
          <a:ln w="27940">
            <a:solidFill>
              <a:srgbClr val="EAAA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812280" y="4480560"/>
            <a:ext cx="4114800" cy="347472"/>
          </a:xfrm>
          <a:prstGeom prst="rect">
            <a:avLst/>
          </a:prstGeom>
          <a:solidFill>
            <a:srgbClr val="FFFFFF"/>
          </a:solidFill>
          <a:ln>
            <a:solidFill>
              <a:srgbClr val="E5E7E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E6F73"/>
                </a:solidFill>
              </a:rPr>
              <a:t>Clinical credibility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234440" y="557784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2855"/>
                </a:solidFill>
              </a:rPr>
              <a:t>You may be </a:t>
            </a:r>
            <a:r>
              <a:rPr lang="en-US" sz="2400" b="1" i="1" dirty="0">
                <a:solidFill>
                  <a:srgbClr val="FFC000"/>
                </a:solidFill>
              </a:rPr>
              <a:t>more prepared </a:t>
            </a:r>
            <a:r>
              <a:rPr lang="en-US" sz="2400" b="1" dirty="0">
                <a:solidFill>
                  <a:srgbClr val="002855"/>
                </a:solidFill>
              </a:rPr>
              <a:t>for your next role than you realize.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285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Fear in the “Cons” Column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7280"/>
                </a:solidFill>
              </a:rPr>
              <a:t>Sometimes the “cons” are not evidence — they are uncertainty.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2743200" cy="0"/>
          </a:xfrm>
          <a:prstGeom prst="line">
            <a:avLst/>
          </a:prstGeom>
          <a:noFill/>
          <a:ln w="38100">
            <a:solidFill>
              <a:srgbClr val="EAAA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3040" y="1600200"/>
            <a:ext cx="9235440" cy="429768"/>
          </a:xfrm>
          <a:prstGeom prst="rect">
            <a:avLst/>
          </a:prstGeom>
          <a:solidFill>
            <a:srgbClr val="E8F1FB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2855"/>
                </a:solidFill>
              </a:rPr>
              <a:t>What if I don’t like it?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63040" y="2313432"/>
            <a:ext cx="9235440" cy="429768"/>
          </a:xfrm>
          <a:prstGeom prst="rect">
            <a:avLst/>
          </a:prstGeom>
          <a:solidFill>
            <a:srgbClr val="F7F4EE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2855"/>
                </a:solidFill>
              </a:rPr>
              <a:t>What if I’m not good at it?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463040" y="3026664"/>
            <a:ext cx="9235440" cy="429768"/>
          </a:xfrm>
          <a:prstGeom prst="rect">
            <a:avLst/>
          </a:prstGeom>
          <a:solidFill>
            <a:srgbClr val="E8F1FB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2855"/>
                </a:solidFill>
              </a:rPr>
              <a:t>What if I miss my previous role?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463040" y="3739896"/>
            <a:ext cx="9235440" cy="429768"/>
          </a:xfrm>
          <a:prstGeom prst="rect">
            <a:avLst/>
          </a:prstGeom>
          <a:solidFill>
            <a:srgbClr val="F7F4EE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2855"/>
                </a:solidFill>
              </a:rPr>
              <a:t>What if I regret it?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463040" y="4453128"/>
            <a:ext cx="9235440" cy="429768"/>
          </a:xfrm>
          <a:prstGeom prst="rect">
            <a:avLst/>
          </a:prstGeom>
          <a:solidFill>
            <a:srgbClr val="E8F1FB"/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002855"/>
                </a:solidFill>
              </a:rPr>
              <a:t>What if I fail?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828800" y="553212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FFC000"/>
                </a:solidFill>
              </a:rPr>
              <a:t>Uncertainty</a:t>
            </a:r>
            <a:r>
              <a:rPr lang="en-US" sz="2600" b="1" dirty="0">
                <a:solidFill>
                  <a:srgbClr val="0E6F73"/>
                </a:solidFill>
              </a:rPr>
              <a:t> is not always a reason to say no.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1384280" y="641908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6766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062B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Pivot Isn’t Reinvention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02920" y="969264"/>
            <a:ext cx="9875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59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did not stop being a physician. I added </a:t>
            </a:r>
            <a:r>
              <a:rPr lang="en-US" sz="2200" b="1" i="1" dirty="0">
                <a:solidFill>
                  <a:srgbClr val="FFC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another</a:t>
            </a:r>
            <a:r>
              <a:rPr lang="en-US" sz="2200" b="1" dirty="0">
                <a:solidFill>
                  <a:srgbClr val="596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way to serve.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444752"/>
            <a:ext cx="2926080" cy="50292"/>
          </a:xfrm>
          <a:prstGeom prst="rect">
            <a:avLst/>
          </a:prstGeom>
          <a:solidFill>
            <a:srgbClr val="E3A400"/>
          </a:solidFill>
          <a:ln w="12700">
            <a:solidFill>
              <a:srgbClr val="E3A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0" y="4800600"/>
            <a:ext cx="2103120" cy="0"/>
          </a:xfrm>
          <a:prstGeom prst="line">
            <a:avLst/>
          </a:prstGeom>
          <a:noFill/>
          <a:ln w="25400">
            <a:solidFill>
              <a:srgbClr val="E3A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360920" y="4800600"/>
            <a:ext cx="2103120" cy="0"/>
          </a:xfrm>
          <a:prstGeom prst="line">
            <a:avLst/>
          </a:prstGeom>
          <a:noFill/>
          <a:ln w="25400">
            <a:solidFill>
              <a:srgbClr val="E3A4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874520" y="1874520"/>
            <a:ext cx="2578608" cy="2578608"/>
          </a:xfrm>
          <a:prstGeom prst="ellipse">
            <a:avLst/>
          </a:prstGeom>
          <a:solidFill>
            <a:srgbClr val="062B56"/>
          </a:solidFill>
          <a:ln w="15240">
            <a:solidFill>
              <a:srgbClr val="FFFFFF">
                <a:alpha val="85000"/>
              </a:srgbClr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endParaRPr lang="en-US" sz="3000" b="1" dirty="0">
              <a:solidFill>
                <a:srgbClr val="FFFFFF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Physician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800600" y="1874520"/>
            <a:ext cx="2578608" cy="2578608"/>
          </a:xfrm>
          <a:prstGeom prst="ellipse">
            <a:avLst/>
          </a:prstGeom>
          <a:solidFill>
            <a:srgbClr val="1E73BE"/>
          </a:solidFill>
          <a:ln w="15240">
            <a:solidFill>
              <a:srgbClr val="FFFFFF">
                <a:alpha val="85000"/>
              </a:srgbClr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endParaRPr lang="en-US" sz="2300" b="1" dirty="0">
              <a:solidFill>
                <a:srgbClr val="FFFFFF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Educator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726680" y="1929384"/>
            <a:ext cx="2578608" cy="2578608"/>
          </a:xfrm>
          <a:prstGeom prst="ellipse">
            <a:avLst/>
          </a:prstGeom>
          <a:solidFill>
            <a:srgbClr val="177A7C"/>
          </a:solidFill>
          <a:ln w="15240">
            <a:solidFill>
              <a:srgbClr val="FFFFFF">
                <a:alpha val="85000"/>
              </a:srgbClr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Administrator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2706624" y="261336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⚕</a:t>
            </a:r>
            <a:endParaRPr lang="en-US" sz="5000" dirty="0"/>
          </a:p>
        </p:txBody>
      </p:sp>
      <p:sp>
        <p:nvSpPr>
          <p:cNvPr id="11" name="Text 9"/>
          <p:cNvSpPr/>
          <p:nvPr/>
        </p:nvSpPr>
        <p:spPr>
          <a:xfrm>
            <a:off x="5623560" y="245059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◱</a:t>
            </a:r>
            <a:endParaRPr lang="en-US" sz="5000" dirty="0"/>
          </a:p>
        </p:txBody>
      </p:sp>
      <p:sp>
        <p:nvSpPr>
          <p:cNvPr id="12" name="Text 10"/>
          <p:cNvSpPr/>
          <p:nvPr/>
        </p:nvSpPr>
        <p:spPr>
          <a:xfrm>
            <a:off x="8531352" y="2414016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👥</a:t>
            </a:r>
            <a:endParaRPr lang="en-US" sz="5000" dirty="0"/>
          </a:p>
        </p:txBody>
      </p:sp>
      <p:sp>
        <p:nvSpPr>
          <p:cNvPr id="13" name="Text 11"/>
          <p:cNvSpPr/>
          <p:nvPr/>
        </p:nvSpPr>
        <p:spPr>
          <a:xfrm>
            <a:off x="5029200" y="4507992"/>
            <a:ext cx="2121408" cy="585216"/>
          </a:xfrm>
          <a:prstGeom prst="roundRect">
            <a:avLst/>
          </a:prstGeom>
          <a:solidFill>
            <a:srgbClr val="FFFDF8"/>
          </a:solidFill>
          <a:ln w="25400">
            <a:solidFill>
              <a:srgbClr val="E3A4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E3A4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Leader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2057400" y="5833872"/>
            <a:ext cx="8092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62B5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Clinical medicine • Academics • Hospital operations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342900"/>
            <a:ext cx="8394606" cy="4616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3000" b="1" dirty="0">
                <a:solidFill>
                  <a:srgbClr val="002D5B"/>
                </a:solidFill>
                <a:latin typeface="Aptos Display"/>
              </a:rPr>
              <a:t>Mentors, Sponsors, and Saying Your Goals Out Loud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914400"/>
            <a:ext cx="5767926" cy="2820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833" b="1" dirty="0">
                <a:solidFill>
                  <a:srgbClr val="5F6978"/>
                </a:solidFill>
                <a:latin typeface="Aptos"/>
              </a:rPr>
              <a:t>Hard work matters. </a:t>
            </a:r>
            <a:r>
              <a:rPr sz="1833" b="1" i="1" dirty="0">
                <a:solidFill>
                  <a:srgbClr val="FFC000"/>
                </a:solidFill>
                <a:latin typeface="Aptos"/>
              </a:rPr>
              <a:t>Visibility</a:t>
            </a:r>
            <a:r>
              <a:rPr sz="1833" b="1" dirty="0">
                <a:solidFill>
                  <a:srgbClr val="5F6978"/>
                </a:solidFill>
                <a:latin typeface="Aptos"/>
              </a:rPr>
              <a:t> and </a:t>
            </a:r>
            <a:r>
              <a:rPr sz="1833" b="1" i="1" dirty="0">
                <a:solidFill>
                  <a:srgbClr val="FFC000"/>
                </a:solidFill>
                <a:latin typeface="Aptos"/>
              </a:rPr>
              <a:t>advocacy</a:t>
            </a:r>
            <a:r>
              <a:rPr sz="1833" b="1" dirty="0">
                <a:solidFill>
                  <a:srgbClr val="5F6978"/>
                </a:solidFill>
                <a:latin typeface="Aptos"/>
              </a:rPr>
              <a:t> matter too.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310640"/>
            <a:ext cx="2895600" cy="45720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" name="Rounded Rectangle 4"/>
          <p:cNvSpPr/>
          <p:nvPr/>
        </p:nvSpPr>
        <p:spPr>
          <a:xfrm>
            <a:off x="647700" y="2247900"/>
            <a:ext cx="3505200" cy="1866900"/>
          </a:xfrm>
          <a:prstGeom prst="roundRect">
            <a:avLst/>
          </a:prstGeom>
          <a:solidFill>
            <a:srgbClr val="0030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6" name="Oval 5"/>
          <p:cNvSpPr/>
          <p:nvPr/>
        </p:nvSpPr>
        <p:spPr>
          <a:xfrm>
            <a:off x="1752600" y="1600200"/>
            <a:ext cx="1295400" cy="1295400"/>
          </a:xfrm>
          <a:prstGeom prst="ellipse">
            <a:avLst/>
          </a:prstGeom>
          <a:solidFill>
            <a:srgbClr val="E8E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7" name="TextBox 6"/>
          <p:cNvSpPr txBox="1"/>
          <p:nvPr/>
        </p:nvSpPr>
        <p:spPr>
          <a:xfrm>
            <a:off x="2165461" y="1851660"/>
            <a:ext cx="469680" cy="41043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667">
                <a:solidFill>
                  <a:srgbClr val="00305B"/>
                </a:solidFill>
                <a:latin typeface="Segoe UI Emoji"/>
              </a:rPr>
              <a:t>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5177" y="2834640"/>
            <a:ext cx="1130246" cy="3847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 Display"/>
              </a:rPr>
              <a:t>Mentors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39937" y="3299461"/>
            <a:ext cx="1720727" cy="59003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917">
                <a:solidFill>
                  <a:srgbClr val="FFFFFF"/>
                </a:solidFill>
                <a:latin typeface="Aptos"/>
              </a:rPr>
              <a:t>advise, support,</a:t>
            </a:r>
          </a:p>
          <a:p>
            <a:pPr algn="ctr"/>
            <a:r>
              <a:rPr sz="1917">
                <a:solidFill>
                  <a:srgbClr val="FFFFFF"/>
                </a:solidFill>
                <a:latin typeface="Aptos"/>
              </a:rPr>
              <a:t>and open doors.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10100" y="2247900"/>
            <a:ext cx="3505200" cy="1866900"/>
          </a:xfrm>
          <a:prstGeom prst="roundRect">
            <a:avLst/>
          </a:prstGeom>
          <a:solidFill>
            <a:srgbClr val="007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1" name="Oval 10"/>
          <p:cNvSpPr/>
          <p:nvPr/>
        </p:nvSpPr>
        <p:spPr>
          <a:xfrm>
            <a:off x="5715000" y="1600200"/>
            <a:ext cx="1295400" cy="1295400"/>
          </a:xfrm>
          <a:prstGeom prst="ellipse">
            <a:avLst/>
          </a:prstGeom>
          <a:solidFill>
            <a:srgbClr val="E8E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2" name="TextBox 11"/>
          <p:cNvSpPr txBox="1"/>
          <p:nvPr/>
        </p:nvSpPr>
        <p:spPr>
          <a:xfrm>
            <a:off x="6127861" y="1851660"/>
            <a:ext cx="469680" cy="41043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667">
                <a:solidFill>
                  <a:srgbClr val="007777"/>
                </a:solidFill>
                <a:latin typeface="Segoe UI Emoji"/>
              </a:rPr>
              <a:t>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9063" y="2834640"/>
            <a:ext cx="1287275" cy="3847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 Display"/>
              </a:rPr>
              <a:t>Sponsors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27709" y="3299460"/>
            <a:ext cx="2269981" cy="88505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917">
                <a:solidFill>
                  <a:srgbClr val="FFFFFF"/>
                </a:solidFill>
                <a:latin typeface="Aptos"/>
              </a:rPr>
              <a:t>say your name,</a:t>
            </a:r>
          </a:p>
          <a:p>
            <a:pPr algn="ctr"/>
            <a:r>
              <a:rPr sz="1917">
                <a:solidFill>
                  <a:srgbClr val="FFFFFF"/>
                </a:solidFill>
                <a:latin typeface="Aptos"/>
              </a:rPr>
              <a:t>create opportunities,</a:t>
            </a:r>
          </a:p>
          <a:p>
            <a:pPr algn="ctr"/>
            <a:r>
              <a:rPr sz="1917">
                <a:solidFill>
                  <a:srgbClr val="FFFFFF"/>
                </a:solidFill>
                <a:latin typeface="Aptos"/>
              </a:rPr>
              <a:t>and advocate for you.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72500" y="2247900"/>
            <a:ext cx="3505200" cy="1866900"/>
          </a:xfrm>
          <a:prstGeom prst="roundRect">
            <a:avLst/>
          </a:prstGeom>
          <a:solidFill>
            <a:srgbClr val="0067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6" name="Oval 15"/>
          <p:cNvSpPr/>
          <p:nvPr/>
        </p:nvSpPr>
        <p:spPr>
          <a:xfrm>
            <a:off x="9677400" y="1600200"/>
            <a:ext cx="1295400" cy="1295400"/>
          </a:xfrm>
          <a:prstGeom prst="ellipse">
            <a:avLst/>
          </a:prstGeom>
          <a:solidFill>
            <a:srgbClr val="E8E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7" name="TextBox 16"/>
          <p:cNvSpPr txBox="1"/>
          <p:nvPr/>
        </p:nvSpPr>
        <p:spPr>
          <a:xfrm>
            <a:off x="10090261" y="1851660"/>
            <a:ext cx="469680" cy="41043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667">
                <a:solidFill>
                  <a:srgbClr val="0067B8"/>
                </a:solidFill>
                <a:latin typeface="Segoe UI Emoji"/>
              </a:rPr>
              <a:t>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39995" y="2834640"/>
            <a:ext cx="770211" cy="3847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 Display"/>
              </a:rPr>
              <a:t>Peers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5019" y="3299461"/>
            <a:ext cx="2000163" cy="59003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917">
                <a:solidFill>
                  <a:srgbClr val="FFFFFF"/>
                </a:solidFill>
                <a:latin typeface="Aptos"/>
              </a:rPr>
              <a:t>sustain, challenge,</a:t>
            </a:r>
          </a:p>
          <a:p>
            <a:pPr algn="ctr"/>
            <a:r>
              <a:rPr sz="1917">
                <a:solidFill>
                  <a:srgbClr val="FFFFFF"/>
                </a:solidFill>
                <a:latin typeface="Aptos"/>
              </a:rPr>
              <a:t>and celebrate you.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33400" y="4762500"/>
            <a:ext cx="11125200" cy="1524000"/>
          </a:xfrm>
          <a:prstGeom prst="round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1" name="TextBox 20"/>
          <p:cNvSpPr txBox="1"/>
          <p:nvPr/>
        </p:nvSpPr>
        <p:spPr>
          <a:xfrm>
            <a:off x="1009136" y="5067300"/>
            <a:ext cx="763029" cy="66678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4333">
                <a:solidFill>
                  <a:srgbClr val="EAAA00"/>
                </a:solidFill>
                <a:latin typeface="Segoe UI Emoji"/>
              </a:rPr>
              <a:t>💡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24100" y="5013960"/>
            <a:ext cx="15240" cy="990600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3" name="TextBox 22"/>
          <p:cNvSpPr txBox="1"/>
          <p:nvPr/>
        </p:nvSpPr>
        <p:spPr>
          <a:xfrm>
            <a:off x="2705100" y="4991101"/>
            <a:ext cx="1383007" cy="2820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833" b="1">
                <a:solidFill>
                  <a:srgbClr val="EAAA00"/>
                </a:solidFill>
                <a:latin typeface="Aptos"/>
              </a:rPr>
              <a:t>Ask yourself: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05100" y="5295900"/>
            <a:ext cx="5614935" cy="48737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3167" b="1">
                <a:solidFill>
                  <a:srgbClr val="002D5B"/>
                </a:solidFill>
                <a:latin typeface="Aptos Display"/>
              </a:rPr>
              <a:t>Who knows what you want next?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05101" y="5806440"/>
            <a:ext cx="3492623" cy="33348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167" i="1">
                <a:solidFill>
                  <a:srgbClr val="007777"/>
                </a:solidFill>
                <a:latin typeface="Aptos"/>
              </a:rPr>
              <a:t>And who are you sponsoring?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503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285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Mid-career reflection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7280"/>
                </a:solidFill>
              </a:rPr>
              <a:t>A brief pause to think about </a:t>
            </a:r>
            <a:r>
              <a:rPr lang="en-US" i="1" dirty="0">
                <a:solidFill>
                  <a:srgbClr val="FFC000"/>
                </a:solidFill>
              </a:rPr>
              <a:t>your </a:t>
            </a:r>
            <a:r>
              <a:rPr lang="en-US" dirty="0">
                <a:solidFill>
                  <a:srgbClr val="6B7280"/>
                </a:solidFill>
              </a:rPr>
              <a:t>own next chapter.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2743200" cy="0"/>
          </a:xfrm>
          <a:prstGeom prst="line">
            <a:avLst/>
          </a:prstGeom>
          <a:noFill/>
          <a:ln w="38100">
            <a:solidFill>
              <a:srgbClr val="EAAA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691640"/>
            <a:ext cx="4983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2855"/>
                </a:solidFill>
              </a:rPr>
              <a:t>What are you </a:t>
            </a:r>
            <a:r>
              <a:rPr lang="en-US" sz="2100" b="1" i="1" dirty="0">
                <a:solidFill>
                  <a:srgbClr val="FFC000"/>
                </a:solidFill>
              </a:rPr>
              <a:t>curious </a:t>
            </a:r>
            <a:r>
              <a:rPr lang="en-US" sz="2100" b="1" dirty="0">
                <a:solidFill>
                  <a:srgbClr val="002855"/>
                </a:solidFill>
              </a:rPr>
              <a:t>about?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6400800" y="1691640"/>
            <a:ext cx="4983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2855"/>
                </a:solidFill>
              </a:rPr>
              <a:t>What have you perhaps </a:t>
            </a:r>
            <a:r>
              <a:rPr lang="en-US" sz="2100" b="1" i="1" dirty="0">
                <a:solidFill>
                  <a:srgbClr val="FFC000"/>
                </a:solidFill>
              </a:rPr>
              <a:t>outgrown</a:t>
            </a:r>
            <a:r>
              <a:rPr lang="en-US" sz="2100" b="1" dirty="0">
                <a:solidFill>
                  <a:srgbClr val="002855"/>
                </a:solidFill>
              </a:rPr>
              <a:t>?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22960" y="2971800"/>
            <a:ext cx="4983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2855"/>
                </a:solidFill>
              </a:rPr>
              <a:t>What </a:t>
            </a:r>
            <a:r>
              <a:rPr lang="en-US" sz="2100" b="1" i="1" dirty="0">
                <a:solidFill>
                  <a:srgbClr val="FFC000"/>
                </a:solidFill>
              </a:rPr>
              <a:t>skill</a:t>
            </a:r>
            <a:r>
              <a:rPr lang="en-US" sz="2100" b="1" dirty="0">
                <a:solidFill>
                  <a:srgbClr val="002855"/>
                </a:solidFill>
              </a:rPr>
              <a:t> would expand your options?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6400800" y="2971800"/>
            <a:ext cx="49834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02855"/>
                </a:solidFill>
              </a:rPr>
              <a:t>What opportunity </a:t>
            </a:r>
            <a:r>
              <a:rPr lang="en-US" sz="2100" b="1" i="1" dirty="0">
                <a:solidFill>
                  <a:srgbClr val="FFC000"/>
                </a:solidFill>
              </a:rPr>
              <a:t>scares </a:t>
            </a:r>
            <a:r>
              <a:rPr lang="en-US" sz="2100" b="1" dirty="0">
                <a:solidFill>
                  <a:srgbClr val="002855"/>
                </a:solidFill>
              </a:rPr>
              <a:t>you in a </a:t>
            </a:r>
            <a:r>
              <a:rPr lang="en-US" sz="2100" b="1" i="1" dirty="0">
                <a:solidFill>
                  <a:srgbClr val="FFC000"/>
                </a:solidFill>
              </a:rPr>
              <a:t>good </a:t>
            </a:r>
            <a:r>
              <a:rPr lang="en-US" sz="2100" b="1" dirty="0">
                <a:solidFill>
                  <a:srgbClr val="002855"/>
                </a:solidFill>
              </a:rPr>
              <a:t>way?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2788920" y="4251960"/>
            <a:ext cx="658368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i="1" dirty="0">
                <a:solidFill>
                  <a:srgbClr val="FFC000"/>
                </a:solidFill>
              </a:rPr>
              <a:t>Who </a:t>
            </a:r>
            <a:r>
              <a:rPr lang="en-US" sz="2100" b="1" dirty="0">
                <a:solidFill>
                  <a:srgbClr val="002855"/>
                </a:solidFill>
              </a:rPr>
              <a:t>should know what you want to do next?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2240280" y="5596128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0E6F73"/>
                </a:solidFill>
              </a:rPr>
              <a:t>Take 60–90 seconds. No perfect answer required.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2CC4BDB-5B81-4023-B967-7DF04BC13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9509DA-1690-C90A-AD21-C62807A38F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50"/>
          <a:stretch>
            <a:fillRect/>
          </a:stretch>
        </p:blipFill>
        <p:spPr>
          <a:xfrm>
            <a:off x="2" y="10"/>
            <a:ext cx="12191271" cy="6857989"/>
          </a:xfrm>
          <a:custGeom>
            <a:avLst/>
            <a:gdLst/>
            <a:ahLst/>
            <a:cxnLst/>
            <a:rect l="l" t="t" r="r" b="b"/>
            <a:pathLst>
              <a:path w="12191271" h="6850048">
                <a:moveTo>
                  <a:pt x="636938" y="0"/>
                </a:moveTo>
                <a:lnTo>
                  <a:pt x="12191271" y="0"/>
                </a:lnTo>
                <a:lnTo>
                  <a:pt x="12191271" y="34"/>
                </a:lnTo>
                <a:lnTo>
                  <a:pt x="12188836" y="26696"/>
                </a:lnTo>
                <a:cubicBezTo>
                  <a:pt x="12159738" y="43228"/>
                  <a:pt x="12151834" y="118002"/>
                  <a:pt x="12131136" y="168244"/>
                </a:cubicBezTo>
                <a:cubicBezTo>
                  <a:pt x="12124808" y="199505"/>
                  <a:pt x="12149886" y="254732"/>
                  <a:pt x="12134482" y="260696"/>
                </a:cubicBezTo>
                <a:cubicBezTo>
                  <a:pt x="12141738" y="278745"/>
                  <a:pt x="12126232" y="287417"/>
                  <a:pt x="12123358" y="303160"/>
                </a:cubicBezTo>
                <a:cubicBezTo>
                  <a:pt x="12127622" y="318147"/>
                  <a:pt x="12122174" y="322795"/>
                  <a:pt x="12119930" y="334153"/>
                </a:cubicBezTo>
                <a:cubicBezTo>
                  <a:pt x="12122824" y="340739"/>
                  <a:pt x="12121652" y="350621"/>
                  <a:pt x="12117292" y="352523"/>
                </a:cubicBezTo>
                <a:cubicBezTo>
                  <a:pt x="12108502" y="344302"/>
                  <a:pt x="12109672" y="380554"/>
                  <a:pt x="12103022" y="380764"/>
                </a:cubicBezTo>
                <a:cubicBezTo>
                  <a:pt x="12099682" y="400323"/>
                  <a:pt x="12099092" y="490383"/>
                  <a:pt x="12087384" y="501357"/>
                </a:cubicBezTo>
                <a:cubicBezTo>
                  <a:pt x="12078470" y="540103"/>
                  <a:pt x="12088892" y="604695"/>
                  <a:pt x="12086884" y="621818"/>
                </a:cubicBezTo>
                <a:cubicBezTo>
                  <a:pt x="12103872" y="645808"/>
                  <a:pt x="12046274" y="710838"/>
                  <a:pt x="12037912" y="783603"/>
                </a:cubicBezTo>
                <a:cubicBezTo>
                  <a:pt x="12038728" y="794128"/>
                  <a:pt x="12038178" y="799388"/>
                  <a:pt x="12033652" y="800460"/>
                </a:cubicBezTo>
                <a:cubicBezTo>
                  <a:pt x="12030680" y="822866"/>
                  <a:pt x="12018000" y="839465"/>
                  <a:pt x="12021616" y="857543"/>
                </a:cubicBezTo>
                <a:cubicBezTo>
                  <a:pt x="12012916" y="850673"/>
                  <a:pt x="12020790" y="891755"/>
                  <a:pt x="12011726" y="892266"/>
                </a:cubicBezTo>
                <a:cubicBezTo>
                  <a:pt x="12007210" y="905052"/>
                  <a:pt x="11997872" y="927582"/>
                  <a:pt x="11994512" y="934260"/>
                </a:cubicBezTo>
                <a:lnTo>
                  <a:pt x="11991560" y="932336"/>
                </a:lnTo>
                <a:lnTo>
                  <a:pt x="11990514" y="940487"/>
                </a:lnTo>
                <a:lnTo>
                  <a:pt x="11988602" y="958836"/>
                </a:lnTo>
                <a:cubicBezTo>
                  <a:pt x="11985966" y="966456"/>
                  <a:pt x="11975758" y="977088"/>
                  <a:pt x="11974700" y="986207"/>
                </a:cubicBezTo>
                <a:cubicBezTo>
                  <a:pt x="11970938" y="1004735"/>
                  <a:pt x="11977876" y="1007075"/>
                  <a:pt x="11982258" y="1013556"/>
                </a:cubicBezTo>
                <a:cubicBezTo>
                  <a:pt x="11981214" y="1026451"/>
                  <a:pt x="11971950" y="1050442"/>
                  <a:pt x="11968448" y="1063580"/>
                </a:cubicBezTo>
                <a:cubicBezTo>
                  <a:pt x="11964708" y="1069989"/>
                  <a:pt x="11969836" y="1093522"/>
                  <a:pt x="11961240" y="1092388"/>
                </a:cubicBezTo>
                <a:cubicBezTo>
                  <a:pt x="11960426" y="1105603"/>
                  <a:pt x="11958786" y="1112923"/>
                  <a:pt x="11957400" y="1120089"/>
                </a:cubicBezTo>
                <a:lnTo>
                  <a:pt x="11952458" y="1136369"/>
                </a:lnTo>
                <a:cubicBezTo>
                  <a:pt x="11950090" y="1140925"/>
                  <a:pt x="11948538" y="1146011"/>
                  <a:pt x="11948726" y="1152132"/>
                </a:cubicBezTo>
                <a:lnTo>
                  <a:pt x="11949742" y="1158140"/>
                </a:lnTo>
                <a:lnTo>
                  <a:pt x="11948154" y="1158608"/>
                </a:lnTo>
                <a:cubicBezTo>
                  <a:pt x="11945686" y="1158803"/>
                  <a:pt x="11928734" y="1161056"/>
                  <a:pt x="11927260" y="1180442"/>
                </a:cubicBezTo>
                <a:cubicBezTo>
                  <a:pt x="11921496" y="1192709"/>
                  <a:pt x="11919204" y="1203402"/>
                  <a:pt x="11915994" y="1221353"/>
                </a:cubicBezTo>
                <a:cubicBezTo>
                  <a:pt x="11915516" y="1232713"/>
                  <a:pt x="11926308" y="1235102"/>
                  <a:pt x="11924388" y="1248604"/>
                </a:cubicBezTo>
                <a:cubicBezTo>
                  <a:pt x="11911346" y="1301115"/>
                  <a:pt x="11929638" y="1279167"/>
                  <a:pt x="11916648" y="1307095"/>
                </a:cubicBezTo>
                <a:cubicBezTo>
                  <a:pt x="11915436" y="1312439"/>
                  <a:pt x="11915606" y="1317191"/>
                  <a:pt x="11916360" y="1321583"/>
                </a:cubicBezTo>
                <a:lnTo>
                  <a:pt x="11918132" y="1328373"/>
                </a:lnTo>
                <a:lnTo>
                  <a:pt x="11911374" y="1349635"/>
                </a:lnTo>
                <a:cubicBezTo>
                  <a:pt x="11908688" y="1360345"/>
                  <a:pt x="11906470" y="1371840"/>
                  <a:pt x="11904778" y="1383852"/>
                </a:cubicBezTo>
                <a:cubicBezTo>
                  <a:pt x="11907652" y="1387748"/>
                  <a:pt x="11902226" y="1395665"/>
                  <a:pt x="11900890" y="1399838"/>
                </a:cubicBezTo>
                <a:cubicBezTo>
                  <a:pt x="11902940" y="1400643"/>
                  <a:pt x="11902928" y="1410976"/>
                  <a:pt x="11900874" y="1413889"/>
                </a:cubicBezTo>
                <a:cubicBezTo>
                  <a:pt x="11886092" y="1485537"/>
                  <a:pt x="11909474" y="1450776"/>
                  <a:pt x="11893500" y="1491153"/>
                </a:cubicBezTo>
                <a:cubicBezTo>
                  <a:pt x="11892154" y="1498399"/>
                  <a:pt x="11892622" y="1504376"/>
                  <a:pt x="11893858" y="1509677"/>
                </a:cubicBezTo>
                <a:lnTo>
                  <a:pt x="11897264" y="1519651"/>
                </a:lnTo>
                <a:lnTo>
                  <a:pt x="11895090" y="1525679"/>
                </a:lnTo>
                <a:cubicBezTo>
                  <a:pt x="11892484" y="1550498"/>
                  <a:pt x="11896104" y="1559433"/>
                  <a:pt x="11890274" y="1572282"/>
                </a:cubicBezTo>
                <a:cubicBezTo>
                  <a:pt x="11897250" y="1597020"/>
                  <a:pt x="11889764" y="1586796"/>
                  <a:pt x="11886744" y="1602539"/>
                </a:cubicBezTo>
                <a:cubicBezTo>
                  <a:pt x="11883642" y="1614697"/>
                  <a:pt x="11882502" y="1589859"/>
                  <a:pt x="11880728" y="1602238"/>
                </a:cubicBezTo>
                <a:cubicBezTo>
                  <a:pt x="11881720" y="1616707"/>
                  <a:pt x="11874476" y="1613372"/>
                  <a:pt x="11875940" y="1628576"/>
                </a:cubicBezTo>
                <a:cubicBezTo>
                  <a:pt x="11881788" y="1627172"/>
                  <a:pt x="11872080" y="1656092"/>
                  <a:pt x="11876794" y="1658841"/>
                </a:cubicBezTo>
                <a:lnTo>
                  <a:pt x="11876694" y="1659046"/>
                </a:lnTo>
                <a:cubicBezTo>
                  <a:pt x="11866634" y="1667627"/>
                  <a:pt x="11851866" y="1763404"/>
                  <a:pt x="11841806" y="1771984"/>
                </a:cubicBezTo>
                <a:cubicBezTo>
                  <a:pt x="11810410" y="1824881"/>
                  <a:pt x="11780100" y="1952023"/>
                  <a:pt x="11765636" y="2016516"/>
                </a:cubicBezTo>
                <a:cubicBezTo>
                  <a:pt x="11751172" y="2081009"/>
                  <a:pt x="11756430" y="2114985"/>
                  <a:pt x="11755018" y="2158942"/>
                </a:cubicBezTo>
                <a:lnTo>
                  <a:pt x="11756288" y="2240371"/>
                </a:lnTo>
                <a:lnTo>
                  <a:pt x="11751858" y="2253578"/>
                </a:lnTo>
                <a:cubicBezTo>
                  <a:pt x="11750642" y="2255242"/>
                  <a:pt x="11750294" y="2257858"/>
                  <a:pt x="11752262" y="2273603"/>
                </a:cubicBezTo>
                <a:cubicBezTo>
                  <a:pt x="11740738" y="2308149"/>
                  <a:pt x="11737736" y="2368195"/>
                  <a:pt x="11722998" y="2393147"/>
                </a:cubicBezTo>
                <a:cubicBezTo>
                  <a:pt x="11727870" y="2391170"/>
                  <a:pt x="11729790" y="2408227"/>
                  <a:pt x="11726462" y="2418325"/>
                </a:cubicBezTo>
                <a:cubicBezTo>
                  <a:pt x="11745428" y="2412080"/>
                  <a:pt x="11706204" y="2455637"/>
                  <a:pt x="11717312" y="2469703"/>
                </a:cubicBezTo>
                <a:cubicBezTo>
                  <a:pt x="11706060" y="2466046"/>
                  <a:pt x="11682162" y="2507996"/>
                  <a:pt x="11689052" y="2534428"/>
                </a:cubicBezTo>
                <a:cubicBezTo>
                  <a:pt x="11683298" y="2568704"/>
                  <a:pt x="11671550" y="2590146"/>
                  <a:pt x="11671572" y="2628315"/>
                </a:cubicBezTo>
                <a:cubicBezTo>
                  <a:pt x="11669958" y="2628904"/>
                  <a:pt x="11668516" y="2630315"/>
                  <a:pt x="11667202" y="2632291"/>
                </a:cubicBezTo>
                <a:lnTo>
                  <a:pt x="11663792" y="2639275"/>
                </a:lnTo>
                <a:lnTo>
                  <a:pt x="11663828" y="2640882"/>
                </a:lnTo>
                <a:cubicBezTo>
                  <a:pt x="11663260" y="2646928"/>
                  <a:pt x="11662318" y="2649787"/>
                  <a:pt x="11661216" y="2651232"/>
                </a:cubicBezTo>
                <a:lnTo>
                  <a:pt x="11659736" y="2651998"/>
                </a:lnTo>
                <a:lnTo>
                  <a:pt x="11657658" y="2658628"/>
                </a:lnTo>
                <a:lnTo>
                  <a:pt x="11652798" y="2670425"/>
                </a:lnTo>
                <a:lnTo>
                  <a:pt x="11652608" y="2673819"/>
                </a:lnTo>
                <a:lnTo>
                  <a:pt x="11646398" y="2693461"/>
                </a:lnTo>
                <a:lnTo>
                  <a:pt x="11646654" y="2694295"/>
                </a:lnTo>
                <a:cubicBezTo>
                  <a:pt x="11647086" y="2696613"/>
                  <a:pt x="11647138" y="2699170"/>
                  <a:pt x="11646396" y="2702293"/>
                </a:cubicBezTo>
                <a:cubicBezTo>
                  <a:pt x="11652536" y="2705759"/>
                  <a:pt x="11647852" y="2707391"/>
                  <a:pt x="11645122" y="2716295"/>
                </a:cubicBezTo>
                <a:cubicBezTo>
                  <a:pt x="11654048" y="2723663"/>
                  <a:pt x="11643268" y="2743972"/>
                  <a:pt x="11646406" y="2755554"/>
                </a:cubicBezTo>
                <a:cubicBezTo>
                  <a:pt x="11644200" y="2761932"/>
                  <a:pt x="11642026" y="2768809"/>
                  <a:pt x="11639970" y="2776095"/>
                </a:cubicBezTo>
                <a:lnTo>
                  <a:pt x="11638858" y="2780546"/>
                </a:lnTo>
                <a:lnTo>
                  <a:pt x="11638912" y="2780766"/>
                </a:lnTo>
                <a:cubicBezTo>
                  <a:pt x="11638832" y="2782014"/>
                  <a:pt x="11638528" y="2783583"/>
                  <a:pt x="11637890" y="2785722"/>
                </a:cubicBezTo>
                <a:lnTo>
                  <a:pt x="11636832" y="2788662"/>
                </a:lnTo>
                <a:lnTo>
                  <a:pt x="11634674" y="2797295"/>
                </a:lnTo>
                <a:lnTo>
                  <a:pt x="11634434" y="2801139"/>
                </a:lnTo>
                <a:cubicBezTo>
                  <a:pt x="11635286" y="2816294"/>
                  <a:pt x="11647702" y="2823339"/>
                  <a:pt x="11638528" y="2839295"/>
                </a:cubicBezTo>
                <a:cubicBezTo>
                  <a:pt x="11636094" y="2865138"/>
                  <a:pt x="11641034" y="2884181"/>
                  <a:pt x="11634070" y="2906237"/>
                </a:cubicBezTo>
                <a:cubicBezTo>
                  <a:pt x="11631818" y="2930445"/>
                  <a:pt x="11632514" y="2952380"/>
                  <a:pt x="11628506" y="2972091"/>
                </a:cubicBezTo>
                <a:cubicBezTo>
                  <a:pt x="11629844" y="2981191"/>
                  <a:pt x="11625508" y="2988486"/>
                  <a:pt x="11625932" y="2995729"/>
                </a:cubicBezTo>
                <a:cubicBezTo>
                  <a:pt x="11626358" y="3002972"/>
                  <a:pt x="11636102" y="3002605"/>
                  <a:pt x="11631060" y="3015551"/>
                </a:cubicBezTo>
                <a:cubicBezTo>
                  <a:pt x="11639036" y="3026970"/>
                  <a:pt x="11634852" y="3046550"/>
                  <a:pt x="11634862" y="3052653"/>
                </a:cubicBezTo>
                <a:lnTo>
                  <a:pt x="11638472" y="3085161"/>
                </a:lnTo>
                <a:lnTo>
                  <a:pt x="11617590" y="3113393"/>
                </a:lnTo>
                <a:cubicBezTo>
                  <a:pt x="11621846" y="3121866"/>
                  <a:pt x="11613122" y="3148828"/>
                  <a:pt x="11622718" y="3149063"/>
                </a:cubicBezTo>
                <a:cubicBezTo>
                  <a:pt x="11620874" y="3159401"/>
                  <a:pt x="11616380" y="3164407"/>
                  <a:pt x="11622820" y="3163072"/>
                </a:cubicBezTo>
                <a:cubicBezTo>
                  <a:pt x="11622276" y="3170605"/>
                  <a:pt x="11620826" y="3184783"/>
                  <a:pt x="11619438" y="3194257"/>
                </a:cubicBezTo>
                <a:lnTo>
                  <a:pt x="11614494" y="3219915"/>
                </a:lnTo>
                <a:lnTo>
                  <a:pt x="11613098" y="3221731"/>
                </a:lnTo>
                <a:cubicBezTo>
                  <a:pt x="11612634" y="3224213"/>
                  <a:pt x="11612392" y="3231115"/>
                  <a:pt x="11611708" y="3234801"/>
                </a:cubicBezTo>
                <a:lnTo>
                  <a:pt x="11609006" y="3243851"/>
                </a:lnTo>
                <a:cubicBezTo>
                  <a:pt x="11607894" y="3246676"/>
                  <a:pt x="11606598" y="3249062"/>
                  <a:pt x="11605054" y="3250812"/>
                </a:cubicBezTo>
                <a:cubicBezTo>
                  <a:pt x="11608816" y="3286401"/>
                  <a:pt x="11599242" y="3315146"/>
                  <a:pt x="11596882" y="3351401"/>
                </a:cubicBezTo>
                <a:cubicBezTo>
                  <a:pt x="11606320" y="3370932"/>
                  <a:pt x="11574486" y="3407777"/>
                  <a:pt x="11562942" y="3412738"/>
                </a:cubicBezTo>
                <a:cubicBezTo>
                  <a:pt x="11558508" y="3443835"/>
                  <a:pt x="11567878" y="3479425"/>
                  <a:pt x="11562930" y="3515212"/>
                </a:cubicBezTo>
                <a:lnTo>
                  <a:pt x="11545452" y="3647527"/>
                </a:lnTo>
                <a:cubicBezTo>
                  <a:pt x="11538634" y="3726778"/>
                  <a:pt x="11536610" y="3789073"/>
                  <a:pt x="11537114" y="3864465"/>
                </a:cubicBezTo>
                <a:cubicBezTo>
                  <a:pt x="11537618" y="3939858"/>
                  <a:pt x="11535598" y="4034053"/>
                  <a:pt x="11548476" y="4099881"/>
                </a:cubicBezTo>
                <a:lnTo>
                  <a:pt x="11552432" y="4165133"/>
                </a:lnTo>
                <a:lnTo>
                  <a:pt x="11552732" y="4173457"/>
                </a:lnTo>
                <a:cubicBezTo>
                  <a:pt x="11546540" y="4200651"/>
                  <a:pt x="11557802" y="4228513"/>
                  <a:pt x="11553200" y="4250383"/>
                </a:cubicBezTo>
                <a:cubicBezTo>
                  <a:pt x="11552922" y="4256452"/>
                  <a:pt x="11553192" y="4261667"/>
                  <a:pt x="11553798" y="4266324"/>
                </a:cubicBezTo>
                <a:lnTo>
                  <a:pt x="11556298" y="4278290"/>
                </a:lnTo>
                <a:lnTo>
                  <a:pt x="11558608" y="4279552"/>
                </a:lnTo>
                <a:lnTo>
                  <a:pt x="11559256" y="4288041"/>
                </a:lnTo>
                <a:lnTo>
                  <a:pt x="11559842" y="4289935"/>
                </a:lnTo>
                <a:cubicBezTo>
                  <a:pt x="11559766" y="4297619"/>
                  <a:pt x="11558376" y="4321255"/>
                  <a:pt x="11558794" y="4334153"/>
                </a:cubicBezTo>
                <a:cubicBezTo>
                  <a:pt x="11561310" y="4357137"/>
                  <a:pt x="11552162" y="4349289"/>
                  <a:pt x="11562346" y="4367326"/>
                </a:cubicBezTo>
                <a:cubicBezTo>
                  <a:pt x="11559750" y="4411719"/>
                  <a:pt x="11572402" y="4426587"/>
                  <a:pt x="11564954" y="4468612"/>
                </a:cubicBezTo>
                <a:cubicBezTo>
                  <a:pt x="11563988" y="4505670"/>
                  <a:pt x="11581512" y="4533280"/>
                  <a:pt x="11580786" y="4546196"/>
                </a:cubicBezTo>
                <a:cubicBezTo>
                  <a:pt x="11581754" y="4580683"/>
                  <a:pt x="11563866" y="4624484"/>
                  <a:pt x="11563432" y="4665534"/>
                </a:cubicBezTo>
                <a:cubicBezTo>
                  <a:pt x="11565794" y="4700759"/>
                  <a:pt x="11560190" y="4735452"/>
                  <a:pt x="11568406" y="4764690"/>
                </a:cubicBezTo>
                <a:cubicBezTo>
                  <a:pt x="11567130" y="4767647"/>
                  <a:pt x="11566180" y="4770968"/>
                  <a:pt x="11565462" y="4774527"/>
                </a:cubicBezTo>
                <a:lnTo>
                  <a:pt x="11564000" y="4785178"/>
                </a:lnTo>
                <a:lnTo>
                  <a:pt x="11564328" y="4798347"/>
                </a:lnTo>
                <a:lnTo>
                  <a:pt x="11563206" y="4801234"/>
                </a:lnTo>
                <a:lnTo>
                  <a:pt x="11561136" y="4826142"/>
                </a:lnTo>
                <a:lnTo>
                  <a:pt x="11561700" y="4829040"/>
                </a:lnTo>
                <a:lnTo>
                  <a:pt x="11560522" y="4853748"/>
                </a:lnTo>
                <a:lnTo>
                  <a:pt x="11560924" y="4853991"/>
                </a:lnTo>
                <a:cubicBezTo>
                  <a:pt x="11561796" y="4855098"/>
                  <a:pt x="11562390" y="4856978"/>
                  <a:pt x="11562416" y="4860528"/>
                </a:cubicBezTo>
                <a:cubicBezTo>
                  <a:pt x="11568496" y="4853650"/>
                  <a:pt x="11564776" y="4862172"/>
                  <a:pt x="11564316" y="4873245"/>
                </a:cubicBezTo>
                <a:lnTo>
                  <a:pt x="11572682" y="4927107"/>
                </a:lnTo>
                <a:lnTo>
                  <a:pt x="11572672" y="4932248"/>
                </a:lnTo>
                <a:cubicBezTo>
                  <a:pt x="11572704" y="4932275"/>
                  <a:pt x="11572734" y="4932305"/>
                  <a:pt x="11572766" y="4932333"/>
                </a:cubicBezTo>
                <a:cubicBezTo>
                  <a:pt x="11572964" y="4933414"/>
                  <a:pt x="11573036" y="4935090"/>
                  <a:pt x="11572942" y="4937721"/>
                </a:cubicBezTo>
                <a:lnTo>
                  <a:pt x="11577402" y="4975055"/>
                </a:lnTo>
                <a:cubicBezTo>
                  <a:pt x="11574168" y="4991322"/>
                  <a:pt x="11579054" y="4994280"/>
                  <a:pt x="11580860" y="5016279"/>
                </a:cubicBezTo>
                <a:cubicBezTo>
                  <a:pt x="11577794" y="5025639"/>
                  <a:pt x="11578930" y="5033009"/>
                  <a:pt x="11581396" y="5040153"/>
                </a:cubicBezTo>
                <a:cubicBezTo>
                  <a:pt x="11580034" y="5061698"/>
                  <a:pt x="11583522" y="5081146"/>
                  <a:pt x="11584442" y="5105259"/>
                </a:cubicBezTo>
                <a:cubicBezTo>
                  <a:pt x="11580512" y="5131545"/>
                  <a:pt x="11587750" y="5144617"/>
                  <a:pt x="11588702" y="5170388"/>
                </a:cubicBezTo>
                <a:cubicBezTo>
                  <a:pt x="11581846" y="5193034"/>
                  <a:pt x="11594798" y="5188571"/>
                  <a:pt x="11597568" y="5201681"/>
                </a:cubicBezTo>
                <a:lnTo>
                  <a:pt x="11596842" y="5215195"/>
                </a:lnTo>
                <a:lnTo>
                  <a:pt x="11596192" y="5218814"/>
                </a:lnTo>
                <a:cubicBezTo>
                  <a:pt x="11595848" y="5221331"/>
                  <a:pt x="11595754" y="5223032"/>
                  <a:pt x="11595836" y="5224243"/>
                </a:cubicBezTo>
                <a:lnTo>
                  <a:pt x="11595408" y="5229443"/>
                </a:lnTo>
                <a:cubicBezTo>
                  <a:pt x="11594346" y="5237912"/>
                  <a:pt x="11593122" y="5246108"/>
                  <a:pt x="11591796" y="5253878"/>
                </a:cubicBezTo>
                <a:cubicBezTo>
                  <a:pt x="11596328" y="5261714"/>
                  <a:pt x="11588472" y="5289750"/>
                  <a:pt x="11598078" y="5288650"/>
                </a:cubicBezTo>
                <a:cubicBezTo>
                  <a:pt x="11596572" y="5299191"/>
                  <a:pt x="11592238" y="5304794"/>
                  <a:pt x="11598640" y="5302571"/>
                </a:cubicBezTo>
                <a:cubicBezTo>
                  <a:pt x="11598320" y="5306080"/>
                  <a:pt x="11598696" y="5308372"/>
                  <a:pt x="11599412" y="5310113"/>
                </a:cubicBezTo>
                <a:lnTo>
                  <a:pt x="11599768" y="5310652"/>
                </a:lnTo>
                <a:lnTo>
                  <a:pt x="11593310" y="5352392"/>
                </a:lnTo>
                <a:lnTo>
                  <a:pt x="11592144" y="5360280"/>
                </a:lnTo>
                <a:lnTo>
                  <a:pt x="11589598" y="5374040"/>
                </a:lnTo>
                <a:lnTo>
                  <a:pt x="11589840" y="5375477"/>
                </a:lnTo>
                <a:lnTo>
                  <a:pt x="11587428" y="5384856"/>
                </a:lnTo>
                <a:cubicBezTo>
                  <a:pt x="11586404" y="5387820"/>
                  <a:pt x="11585186" y="5390375"/>
                  <a:pt x="11583696" y="5392331"/>
                </a:cubicBezTo>
                <a:cubicBezTo>
                  <a:pt x="11588614" y="5427214"/>
                  <a:pt x="11579964" y="5457140"/>
                  <a:pt x="11578774" y="5493537"/>
                </a:cubicBezTo>
                <a:cubicBezTo>
                  <a:pt x="11574386" y="5533576"/>
                  <a:pt x="11562428" y="5590359"/>
                  <a:pt x="11557362" y="5632561"/>
                </a:cubicBezTo>
                <a:lnTo>
                  <a:pt x="11548380" y="5746753"/>
                </a:lnTo>
                <a:cubicBezTo>
                  <a:pt x="11556238" y="5772089"/>
                  <a:pt x="11550878" y="5798350"/>
                  <a:pt x="11551024" y="5822826"/>
                </a:cubicBezTo>
                <a:cubicBezTo>
                  <a:pt x="11542796" y="5814291"/>
                  <a:pt x="11553924" y="5853157"/>
                  <a:pt x="11544052" y="5852276"/>
                </a:cubicBezTo>
                <a:cubicBezTo>
                  <a:pt x="11544390" y="5856758"/>
                  <a:pt x="11545032" y="5861128"/>
                  <a:pt x="11545748" y="5865520"/>
                </a:cubicBezTo>
                <a:lnTo>
                  <a:pt x="11546116" y="5867822"/>
                </a:lnTo>
                <a:lnTo>
                  <a:pt x="11545906" y="5876651"/>
                </a:lnTo>
                <a:lnTo>
                  <a:pt x="11547962" y="5879618"/>
                </a:lnTo>
                <a:lnTo>
                  <a:pt x="11549160" y="5893249"/>
                </a:lnTo>
                <a:cubicBezTo>
                  <a:pt x="11549282" y="5898280"/>
                  <a:pt x="11549030" y="5903609"/>
                  <a:pt x="11548180" y="5909369"/>
                </a:cubicBezTo>
                <a:cubicBezTo>
                  <a:pt x="11541720" y="5927436"/>
                  <a:pt x="11549640" y="5963239"/>
                  <a:pt x="11541162" y="5985355"/>
                </a:cubicBezTo>
                <a:cubicBezTo>
                  <a:pt x="11538794" y="5993983"/>
                  <a:pt x="11531140" y="6003419"/>
                  <a:pt x="11533408" y="6010880"/>
                </a:cubicBezTo>
                <a:cubicBezTo>
                  <a:pt x="11533384" y="6032967"/>
                  <a:pt x="11540672" y="6093692"/>
                  <a:pt x="11541022" y="6117880"/>
                </a:cubicBezTo>
                <a:cubicBezTo>
                  <a:pt x="11536010" y="6127417"/>
                  <a:pt x="11542236" y="6147591"/>
                  <a:pt x="11540416" y="6176296"/>
                </a:cubicBezTo>
                <a:cubicBezTo>
                  <a:pt x="11533696" y="6193575"/>
                  <a:pt x="11520672" y="6223706"/>
                  <a:pt x="11515330" y="6241549"/>
                </a:cubicBezTo>
                <a:cubicBezTo>
                  <a:pt x="11509988" y="6259393"/>
                  <a:pt x="11506830" y="6256209"/>
                  <a:pt x="11508360" y="6283356"/>
                </a:cubicBezTo>
                <a:cubicBezTo>
                  <a:pt x="11496758" y="6317094"/>
                  <a:pt x="11506504" y="6340085"/>
                  <a:pt x="11502164" y="6370897"/>
                </a:cubicBezTo>
                <a:cubicBezTo>
                  <a:pt x="11498220" y="6406078"/>
                  <a:pt x="11505228" y="6378276"/>
                  <a:pt x="11493420" y="6419907"/>
                </a:cubicBezTo>
                <a:cubicBezTo>
                  <a:pt x="11496498" y="6425815"/>
                  <a:pt x="11498672" y="6444204"/>
                  <a:pt x="11496258" y="6453162"/>
                </a:cubicBezTo>
                <a:cubicBezTo>
                  <a:pt x="11496982" y="6471523"/>
                  <a:pt x="11512650" y="6498528"/>
                  <a:pt x="11512334" y="6514298"/>
                </a:cubicBezTo>
                <a:cubicBezTo>
                  <a:pt x="11512200" y="6527176"/>
                  <a:pt x="11507906" y="6505466"/>
                  <a:pt x="11506458" y="6519308"/>
                </a:cubicBezTo>
                <a:cubicBezTo>
                  <a:pt x="11505546" y="6536357"/>
                  <a:pt x="11496970" y="6533583"/>
                  <a:pt x="11506912" y="6550074"/>
                </a:cubicBezTo>
                <a:cubicBezTo>
                  <a:pt x="11502902" y="6566946"/>
                  <a:pt x="11507560" y="6571936"/>
                  <a:pt x="11508214" y="6596919"/>
                </a:cubicBezTo>
                <a:cubicBezTo>
                  <a:pt x="11504722" y="6606203"/>
                  <a:pt x="11505462" y="6614758"/>
                  <a:pt x="11507524" y="6623534"/>
                </a:cubicBezTo>
                <a:cubicBezTo>
                  <a:pt x="11505086" y="6646907"/>
                  <a:pt x="11507528" y="6669655"/>
                  <a:pt x="11507206" y="6696669"/>
                </a:cubicBezTo>
                <a:cubicBezTo>
                  <a:pt x="11501998" y="6724388"/>
                  <a:pt x="11508454" y="6741397"/>
                  <a:pt x="11508078" y="6770256"/>
                </a:cubicBezTo>
                <a:cubicBezTo>
                  <a:pt x="11509260" y="6790406"/>
                  <a:pt x="11512798" y="6819910"/>
                  <a:pt x="11515012" y="6840678"/>
                </a:cubicBezTo>
                <a:lnTo>
                  <a:pt x="11515906" y="6850048"/>
                </a:lnTo>
                <a:lnTo>
                  <a:pt x="0" y="6850048"/>
                </a:lnTo>
                <a:lnTo>
                  <a:pt x="0" y="6150255"/>
                </a:lnTo>
                <a:lnTo>
                  <a:pt x="17548" y="6079421"/>
                </a:lnTo>
                <a:cubicBezTo>
                  <a:pt x="24104" y="6016456"/>
                  <a:pt x="27371" y="6035306"/>
                  <a:pt x="27043" y="5985942"/>
                </a:cubicBezTo>
                <a:cubicBezTo>
                  <a:pt x="26678" y="5981021"/>
                  <a:pt x="35914" y="5971603"/>
                  <a:pt x="33624" y="5952542"/>
                </a:cubicBezTo>
                <a:cubicBezTo>
                  <a:pt x="37578" y="5922372"/>
                  <a:pt x="48696" y="5939028"/>
                  <a:pt x="52357" y="5900385"/>
                </a:cubicBezTo>
                <a:cubicBezTo>
                  <a:pt x="55799" y="5903958"/>
                  <a:pt x="54094" y="5866099"/>
                  <a:pt x="66315" y="5862451"/>
                </a:cubicBezTo>
                <a:cubicBezTo>
                  <a:pt x="70207" y="5846033"/>
                  <a:pt x="73489" y="5820812"/>
                  <a:pt x="75710" y="5801878"/>
                </a:cubicBezTo>
                <a:cubicBezTo>
                  <a:pt x="81695" y="5773510"/>
                  <a:pt x="88149" y="5759388"/>
                  <a:pt x="92413" y="5755196"/>
                </a:cubicBezTo>
                <a:cubicBezTo>
                  <a:pt x="99183" y="5726796"/>
                  <a:pt x="100401" y="5729867"/>
                  <a:pt x="114766" y="5692575"/>
                </a:cubicBezTo>
                <a:cubicBezTo>
                  <a:pt x="109606" y="5670690"/>
                  <a:pt x="120766" y="5651885"/>
                  <a:pt x="130959" y="5642725"/>
                </a:cubicBezTo>
                <a:cubicBezTo>
                  <a:pt x="140615" y="5617952"/>
                  <a:pt x="163671" y="5564143"/>
                  <a:pt x="166724" y="5528753"/>
                </a:cubicBezTo>
                <a:cubicBezTo>
                  <a:pt x="165990" y="5474631"/>
                  <a:pt x="177327" y="5489775"/>
                  <a:pt x="185947" y="5465696"/>
                </a:cubicBezTo>
                <a:cubicBezTo>
                  <a:pt x="196662" y="5446952"/>
                  <a:pt x="187411" y="5449560"/>
                  <a:pt x="200956" y="5429999"/>
                </a:cubicBezTo>
                <a:lnTo>
                  <a:pt x="216668" y="5393769"/>
                </a:lnTo>
                <a:lnTo>
                  <a:pt x="241271" y="5350074"/>
                </a:lnTo>
                <a:lnTo>
                  <a:pt x="248034" y="5340072"/>
                </a:lnTo>
                <a:cubicBezTo>
                  <a:pt x="248058" y="5334942"/>
                  <a:pt x="248479" y="5331687"/>
                  <a:pt x="249221" y="5329608"/>
                </a:cubicBezTo>
                <a:cubicBezTo>
                  <a:pt x="249320" y="5329557"/>
                  <a:pt x="249420" y="5329504"/>
                  <a:pt x="249519" y="5329453"/>
                </a:cubicBezTo>
                <a:lnTo>
                  <a:pt x="252498" y="5314689"/>
                </a:lnTo>
                <a:cubicBezTo>
                  <a:pt x="252864" y="5297574"/>
                  <a:pt x="278981" y="5263235"/>
                  <a:pt x="278285" y="5246981"/>
                </a:cubicBezTo>
                <a:cubicBezTo>
                  <a:pt x="294835" y="5239806"/>
                  <a:pt x="267309" y="5243000"/>
                  <a:pt x="282334" y="5215649"/>
                </a:cubicBezTo>
                <a:cubicBezTo>
                  <a:pt x="284338" y="5203457"/>
                  <a:pt x="286369" y="5198331"/>
                  <a:pt x="287909" y="5188115"/>
                </a:cubicBezTo>
                <a:cubicBezTo>
                  <a:pt x="288332" y="5187974"/>
                  <a:pt x="291148" y="5154493"/>
                  <a:pt x="291570" y="5154352"/>
                </a:cubicBezTo>
                <a:lnTo>
                  <a:pt x="295687" y="5129949"/>
                </a:lnTo>
                <a:lnTo>
                  <a:pt x="297770" y="5124375"/>
                </a:lnTo>
                <a:lnTo>
                  <a:pt x="294552" y="5091886"/>
                </a:lnTo>
                <a:lnTo>
                  <a:pt x="294372" y="5075666"/>
                </a:lnTo>
                <a:lnTo>
                  <a:pt x="291261" y="5069914"/>
                </a:lnTo>
                <a:cubicBezTo>
                  <a:pt x="289602" y="5064348"/>
                  <a:pt x="289412" y="5057213"/>
                  <a:pt x="292549" y="5046565"/>
                </a:cubicBezTo>
                <a:lnTo>
                  <a:pt x="293850" y="5044324"/>
                </a:lnTo>
                <a:lnTo>
                  <a:pt x="288225" y="5011521"/>
                </a:lnTo>
                <a:cubicBezTo>
                  <a:pt x="286438" y="5004509"/>
                  <a:pt x="295879" y="4976501"/>
                  <a:pt x="292304" y="4970595"/>
                </a:cubicBezTo>
                <a:cubicBezTo>
                  <a:pt x="297173" y="4914689"/>
                  <a:pt x="280545" y="4880484"/>
                  <a:pt x="292037" y="4812226"/>
                </a:cubicBezTo>
                <a:cubicBezTo>
                  <a:pt x="296651" y="4766534"/>
                  <a:pt x="296553" y="4740857"/>
                  <a:pt x="300183" y="4711370"/>
                </a:cubicBezTo>
                <a:cubicBezTo>
                  <a:pt x="303813" y="4681883"/>
                  <a:pt x="310253" y="4654301"/>
                  <a:pt x="313819" y="4635304"/>
                </a:cubicBezTo>
                <a:cubicBezTo>
                  <a:pt x="317385" y="4616307"/>
                  <a:pt x="319059" y="4621434"/>
                  <a:pt x="321580" y="4597389"/>
                </a:cubicBezTo>
                <a:cubicBezTo>
                  <a:pt x="324100" y="4573344"/>
                  <a:pt x="322182" y="4514378"/>
                  <a:pt x="328942" y="4491032"/>
                </a:cubicBezTo>
                <a:cubicBezTo>
                  <a:pt x="328254" y="4465815"/>
                  <a:pt x="339350" y="4462516"/>
                  <a:pt x="338027" y="4448739"/>
                </a:cubicBezTo>
                <a:cubicBezTo>
                  <a:pt x="354594" y="4377504"/>
                  <a:pt x="351648" y="4318161"/>
                  <a:pt x="348965" y="4231470"/>
                </a:cubicBezTo>
                <a:cubicBezTo>
                  <a:pt x="353874" y="4174323"/>
                  <a:pt x="356666" y="4175355"/>
                  <a:pt x="359496" y="4150308"/>
                </a:cubicBezTo>
                <a:cubicBezTo>
                  <a:pt x="362339" y="4142663"/>
                  <a:pt x="352449" y="4138872"/>
                  <a:pt x="356364" y="4131985"/>
                </a:cubicBezTo>
                <a:lnTo>
                  <a:pt x="361593" y="4096619"/>
                </a:lnTo>
                <a:lnTo>
                  <a:pt x="371792" y="4070654"/>
                </a:lnTo>
                <a:lnTo>
                  <a:pt x="378262" y="4046249"/>
                </a:lnTo>
                <a:lnTo>
                  <a:pt x="381009" y="4016915"/>
                </a:lnTo>
                <a:cubicBezTo>
                  <a:pt x="383439" y="4007929"/>
                  <a:pt x="391279" y="4007340"/>
                  <a:pt x="391151" y="3995496"/>
                </a:cubicBezTo>
                <a:cubicBezTo>
                  <a:pt x="396353" y="3959536"/>
                  <a:pt x="400862" y="3894766"/>
                  <a:pt x="406592" y="3845871"/>
                </a:cubicBezTo>
                <a:cubicBezTo>
                  <a:pt x="403177" y="3821649"/>
                  <a:pt x="409717" y="3786911"/>
                  <a:pt x="419462" y="3776866"/>
                </a:cubicBezTo>
                <a:cubicBezTo>
                  <a:pt x="422173" y="3764871"/>
                  <a:pt x="422222" y="3735955"/>
                  <a:pt x="420303" y="3724288"/>
                </a:cubicBezTo>
                <a:cubicBezTo>
                  <a:pt x="420584" y="3713932"/>
                  <a:pt x="424293" y="3712054"/>
                  <a:pt x="425736" y="3698294"/>
                </a:cubicBezTo>
                <a:cubicBezTo>
                  <a:pt x="429134" y="3683275"/>
                  <a:pt x="445239" y="3650699"/>
                  <a:pt x="450275" y="3636556"/>
                </a:cubicBezTo>
                <a:cubicBezTo>
                  <a:pt x="455311" y="3622413"/>
                  <a:pt x="450096" y="3636797"/>
                  <a:pt x="455950" y="3613438"/>
                </a:cubicBezTo>
                <a:cubicBezTo>
                  <a:pt x="457946" y="3605104"/>
                  <a:pt x="465726" y="3606849"/>
                  <a:pt x="469436" y="3588931"/>
                </a:cubicBezTo>
                <a:cubicBezTo>
                  <a:pt x="473148" y="3571012"/>
                  <a:pt x="477437" y="3530877"/>
                  <a:pt x="478216" y="3505927"/>
                </a:cubicBezTo>
                <a:cubicBezTo>
                  <a:pt x="465624" y="3478053"/>
                  <a:pt x="482767" y="3487820"/>
                  <a:pt x="466921" y="3436850"/>
                </a:cubicBezTo>
                <a:cubicBezTo>
                  <a:pt x="468947" y="3435539"/>
                  <a:pt x="468075" y="3414710"/>
                  <a:pt x="469431" y="3393361"/>
                </a:cubicBezTo>
                <a:cubicBezTo>
                  <a:pt x="470787" y="3372012"/>
                  <a:pt x="482148" y="3326552"/>
                  <a:pt x="475054" y="3308755"/>
                </a:cubicBezTo>
                <a:lnTo>
                  <a:pt x="474310" y="3151747"/>
                </a:lnTo>
                <a:lnTo>
                  <a:pt x="486215" y="3061618"/>
                </a:lnTo>
                <a:cubicBezTo>
                  <a:pt x="488121" y="3030278"/>
                  <a:pt x="496811" y="3025014"/>
                  <a:pt x="493402" y="3004882"/>
                </a:cubicBezTo>
                <a:cubicBezTo>
                  <a:pt x="495599" y="2970945"/>
                  <a:pt x="511735" y="2992431"/>
                  <a:pt x="498742" y="2953275"/>
                </a:cubicBezTo>
                <a:cubicBezTo>
                  <a:pt x="512558" y="2963977"/>
                  <a:pt x="494995" y="2934875"/>
                  <a:pt x="506118" y="2914739"/>
                </a:cubicBezTo>
                <a:cubicBezTo>
                  <a:pt x="497917" y="2886497"/>
                  <a:pt x="508247" y="2857462"/>
                  <a:pt x="509450" y="2840319"/>
                </a:cubicBezTo>
                <a:cubicBezTo>
                  <a:pt x="510653" y="2823176"/>
                  <a:pt x="514436" y="2836441"/>
                  <a:pt x="513337" y="2811881"/>
                </a:cubicBezTo>
                <a:lnTo>
                  <a:pt x="518905" y="2777197"/>
                </a:lnTo>
                <a:cubicBezTo>
                  <a:pt x="514307" y="2779008"/>
                  <a:pt x="515662" y="2773990"/>
                  <a:pt x="516381" y="2760229"/>
                </a:cubicBezTo>
                <a:lnTo>
                  <a:pt x="512284" y="2723271"/>
                </a:lnTo>
                <a:lnTo>
                  <a:pt x="516417" y="2697909"/>
                </a:lnTo>
                <a:cubicBezTo>
                  <a:pt x="516277" y="2694509"/>
                  <a:pt x="511777" y="2670333"/>
                  <a:pt x="508245" y="2670818"/>
                </a:cubicBezTo>
                <a:cubicBezTo>
                  <a:pt x="523059" y="2644368"/>
                  <a:pt x="513753" y="2641721"/>
                  <a:pt x="509977" y="2614598"/>
                </a:cubicBezTo>
                <a:cubicBezTo>
                  <a:pt x="511368" y="2591343"/>
                  <a:pt x="511836" y="2611388"/>
                  <a:pt x="513586" y="2555192"/>
                </a:cubicBezTo>
                <a:cubicBezTo>
                  <a:pt x="529849" y="2533316"/>
                  <a:pt x="501799" y="2549042"/>
                  <a:pt x="524573" y="2506102"/>
                </a:cubicBezTo>
                <a:cubicBezTo>
                  <a:pt x="522798" y="2504000"/>
                  <a:pt x="524426" y="2477490"/>
                  <a:pt x="526211" y="2463615"/>
                </a:cubicBezTo>
                <a:cubicBezTo>
                  <a:pt x="527997" y="2449740"/>
                  <a:pt x="525821" y="2437204"/>
                  <a:pt x="535288" y="2422849"/>
                </a:cubicBezTo>
                <a:cubicBezTo>
                  <a:pt x="538200" y="2412361"/>
                  <a:pt x="533938" y="2431104"/>
                  <a:pt x="538894" y="2398306"/>
                </a:cubicBezTo>
                <a:cubicBezTo>
                  <a:pt x="543849" y="2365508"/>
                  <a:pt x="560628" y="2258604"/>
                  <a:pt x="565019" y="2226060"/>
                </a:cubicBezTo>
                <a:cubicBezTo>
                  <a:pt x="569411" y="2193516"/>
                  <a:pt x="571990" y="2216405"/>
                  <a:pt x="572425" y="2203044"/>
                </a:cubicBezTo>
                <a:cubicBezTo>
                  <a:pt x="572861" y="2189683"/>
                  <a:pt x="565754" y="2160914"/>
                  <a:pt x="567634" y="2145894"/>
                </a:cubicBezTo>
                <a:cubicBezTo>
                  <a:pt x="569552" y="2127038"/>
                  <a:pt x="576895" y="2124242"/>
                  <a:pt x="576524" y="2112924"/>
                </a:cubicBezTo>
                <a:cubicBezTo>
                  <a:pt x="566248" y="2102460"/>
                  <a:pt x="566361" y="2091349"/>
                  <a:pt x="572593" y="2073223"/>
                </a:cubicBezTo>
                <a:cubicBezTo>
                  <a:pt x="575393" y="2039410"/>
                  <a:pt x="564822" y="2039383"/>
                  <a:pt x="566346" y="2006730"/>
                </a:cubicBezTo>
                <a:cubicBezTo>
                  <a:pt x="565764" y="1992401"/>
                  <a:pt x="569077" y="1984735"/>
                  <a:pt x="565784" y="1960829"/>
                </a:cubicBezTo>
                <a:cubicBezTo>
                  <a:pt x="566486" y="1943808"/>
                  <a:pt x="568252" y="1909609"/>
                  <a:pt x="557910" y="1886564"/>
                </a:cubicBezTo>
                <a:cubicBezTo>
                  <a:pt x="556594" y="1861569"/>
                  <a:pt x="556127" y="1879721"/>
                  <a:pt x="558732" y="1852441"/>
                </a:cubicBezTo>
                <a:cubicBezTo>
                  <a:pt x="559253" y="1819115"/>
                  <a:pt x="552986" y="1805243"/>
                  <a:pt x="554477" y="1785985"/>
                </a:cubicBezTo>
                <a:cubicBezTo>
                  <a:pt x="550197" y="1773445"/>
                  <a:pt x="555297" y="1787647"/>
                  <a:pt x="549925" y="1739449"/>
                </a:cubicBezTo>
                <a:cubicBezTo>
                  <a:pt x="559439" y="1720347"/>
                  <a:pt x="546428" y="1704007"/>
                  <a:pt x="548478" y="1687662"/>
                </a:cubicBezTo>
                <a:cubicBezTo>
                  <a:pt x="547438" y="1661740"/>
                  <a:pt x="547552" y="1598028"/>
                  <a:pt x="546079" y="1574394"/>
                </a:cubicBezTo>
                <a:cubicBezTo>
                  <a:pt x="544606" y="1550760"/>
                  <a:pt x="542413" y="1575916"/>
                  <a:pt x="539645" y="1545855"/>
                </a:cubicBezTo>
                <a:cubicBezTo>
                  <a:pt x="551965" y="1490487"/>
                  <a:pt x="529792" y="1459589"/>
                  <a:pt x="527078" y="1403551"/>
                </a:cubicBezTo>
                <a:cubicBezTo>
                  <a:pt x="509907" y="1369534"/>
                  <a:pt x="527744" y="1345427"/>
                  <a:pt x="514603" y="1308232"/>
                </a:cubicBezTo>
                <a:cubicBezTo>
                  <a:pt x="510585" y="1283061"/>
                  <a:pt x="514424" y="1279405"/>
                  <a:pt x="512548" y="1265228"/>
                </a:cubicBezTo>
                <a:cubicBezTo>
                  <a:pt x="510672" y="1251051"/>
                  <a:pt x="506150" y="1235061"/>
                  <a:pt x="503347" y="1223169"/>
                </a:cubicBezTo>
                <a:cubicBezTo>
                  <a:pt x="507006" y="1216804"/>
                  <a:pt x="500559" y="1167333"/>
                  <a:pt x="495727" y="1168475"/>
                </a:cubicBezTo>
                <a:cubicBezTo>
                  <a:pt x="497383" y="1161125"/>
                  <a:pt x="503792" y="1140806"/>
                  <a:pt x="496141" y="1138512"/>
                </a:cubicBezTo>
                <a:cubicBezTo>
                  <a:pt x="496060" y="1100984"/>
                  <a:pt x="494987" y="1079901"/>
                  <a:pt x="505184" y="1047073"/>
                </a:cubicBezTo>
                <a:cubicBezTo>
                  <a:pt x="508983" y="1023742"/>
                  <a:pt x="506944" y="1040037"/>
                  <a:pt x="509355" y="1025516"/>
                </a:cubicBezTo>
                <a:cubicBezTo>
                  <a:pt x="511766" y="1010995"/>
                  <a:pt x="507447" y="986805"/>
                  <a:pt x="506873" y="963123"/>
                </a:cubicBezTo>
                <a:cubicBezTo>
                  <a:pt x="507006" y="939112"/>
                  <a:pt x="511112" y="911137"/>
                  <a:pt x="512548" y="893356"/>
                </a:cubicBezTo>
                <a:cubicBezTo>
                  <a:pt x="513984" y="875575"/>
                  <a:pt x="513640" y="871333"/>
                  <a:pt x="515492" y="856438"/>
                </a:cubicBezTo>
                <a:cubicBezTo>
                  <a:pt x="512022" y="831582"/>
                  <a:pt x="513851" y="810695"/>
                  <a:pt x="521269" y="792080"/>
                </a:cubicBezTo>
                <a:cubicBezTo>
                  <a:pt x="523173" y="777595"/>
                  <a:pt x="527507" y="785019"/>
                  <a:pt x="529314" y="774293"/>
                </a:cubicBezTo>
                <a:cubicBezTo>
                  <a:pt x="531122" y="763567"/>
                  <a:pt x="522950" y="756728"/>
                  <a:pt x="524928" y="727723"/>
                </a:cubicBezTo>
                <a:cubicBezTo>
                  <a:pt x="525327" y="717404"/>
                  <a:pt x="532992" y="717749"/>
                  <a:pt x="534104" y="695712"/>
                </a:cubicBezTo>
                <a:cubicBezTo>
                  <a:pt x="535215" y="673675"/>
                  <a:pt x="540000" y="585070"/>
                  <a:pt x="541179" y="552638"/>
                </a:cubicBezTo>
                <a:cubicBezTo>
                  <a:pt x="542357" y="520206"/>
                  <a:pt x="539121" y="533336"/>
                  <a:pt x="538784" y="517789"/>
                </a:cubicBezTo>
                <a:cubicBezTo>
                  <a:pt x="538447" y="502242"/>
                  <a:pt x="529995" y="483849"/>
                  <a:pt x="539155" y="459355"/>
                </a:cubicBezTo>
                <a:cubicBezTo>
                  <a:pt x="534282" y="441033"/>
                  <a:pt x="545465" y="440562"/>
                  <a:pt x="548350" y="420246"/>
                </a:cubicBezTo>
                <a:cubicBezTo>
                  <a:pt x="552432" y="409037"/>
                  <a:pt x="551248" y="395007"/>
                  <a:pt x="554063" y="385753"/>
                </a:cubicBezTo>
                <a:cubicBezTo>
                  <a:pt x="556878" y="376499"/>
                  <a:pt x="557385" y="369183"/>
                  <a:pt x="560450" y="362337"/>
                </a:cubicBezTo>
                <a:cubicBezTo>
                  <a:pt x="563515" y="355491"/>
                  <a:pt x="569657" y="353410"/>
                  <a:pt x="572451" y="344679"/>
                </a:cubicBezTo>
                <a:cubicBezTo>
                  <a:pt x="575246" y="335948"/>
                  <a:pt x="580164" y="322294"/>
                  <a:pt x="582006" y="312331"/>
                </a:cubicBezTo>
                <a:cubicBezTo>
                  <a:pt x="583847" y="302368"/>
                  <a:pt x="580997" y="303880"/>
                  <a:pt x="583503" y="284899"/>
                </a:cubicBezTo>
                <a:cubicBezTo>
                  <a:pt x="588855" y="253960"/>
                  <a:pt x="592732" y="226097"/>
                  <a:pt x="592254" y="191300"/>
                </a:cubicBezTo>
                <a:cubicBezTo>
                  <a:pt x="602017" y="184777"/>
                  <a:pt x="597586" y="174390"/>
                  <a:pt x="592419" y="160499"/>
                </a:cubicBezTo>
                <a:cubicBezTo>
                  <a:pt x="599540" y="134531"/>
                  <a:pt x="605057" y="90673"/>
                  <a:pt x="620978" y="46251"/>
                </a:cubicBezTo>
                <a:cubicBezTo>
                  <a:pt x="630736" y="27343"/>
                  <a:pt x="632412" y="23169"/>
                  <a:pt x="635098" y="96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66055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8A900"/>
          </a:solidFill>
          <a:ln w="12700">
            <a:solidFill>
              <a:srgbClr val="E8A9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image(4).png"/>
          <p:cNvPicPr>
            <a:picLocks noChangeAspect="1"/>
          </p:cNvPicPr>
          <p:nvPr/>
        </p:nvPicPr>
        <p:blipFill>
          <a:blip r:embed="rId3"/>
          <a:srcRect l="13522" r="13522"/>
          <a:stretch/>
        </p:blipFill>
        <p:spPr>
          <a:xfrm>
            <a:off x="438912" y="566928"/>
            <a:ext cx="6309360" cy="486460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38912" y="566928"/>
            <a:ext cx="6309360" cy="4864608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8A9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360920" y="1033272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062F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Gratitude</a:t>
            </a:r>
            <a:endParaRPr lang="en-US" sz="4400" dirty="0"/>
          </a:p>
        </p:txBody>
      </p:sp>
      <p:sp>
        <p:nvSpPr>
          <p:cNvPr id="6" name="Shape 3"/>
          <p:cNvSpPr/>
          <p:nvPr/>
        </p:nvSpPr>
        <p:spPr>
          <a:xfrm>
            <a:off x="7360920" y="1975104"/>
            <a:ext cx="1325880" cy="0"/>
          </a:xfrm>
          <a:prstGeom prst="line">
            <a:avLst/>
          </a:prstGeom>
          <a:noFill/>
          <a:ln w="15875">
            <a:solidFill>
              <a:srgbClr val="E8A9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851392" y="1810512"/>
            <a:ext cx="365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E8A9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✦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9345168" y="1975104"/>
            <a:ext cx="1508760" cy="0"/>
          </a:xfrm>
          <a:prstGeom prst="line">
            <a:avLst/>
          </a:prstGeom>
          <a:noFill/>
          <a:ln w="15875">
            <a:solidFill>
              <a:srgbClr val="E8A9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370064" y="2331720"/>
            <a:ext cx="4069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62F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Take a moment each day to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62F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pause with gratitude.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7370064" y="3310128"/>
            <a:ext cx="4160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62F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changes perspective,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62F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strengthens resilience, and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62F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reminds us of the privilege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62F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work we do.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7370064" y="5120640"/>
            <a:ext cx="2926080" cy="0"/>
          </a:xfrm>
          <a:prstGeom prst="line">
            <a:avLst/>
          </a:prstGeom>
          <a:noFill/>
          <a:ln w="15875">
            <a:solidFill>
              <a:srgbClr val="E8A9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193024" y="534924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i="1" dirty="0">
                <a:solidFill>
                  <a:srgbClr val="062F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you.</a:t>
            </a:r>
            <a:endParaRPr lang="en-US" sz="2900" dirty="0"/>
          </a:p>
        </p:txBody>
      </p:sp>
      <p:sp>
        <p:nvSpPr>
          <p:cNvPr id="13" name="Text 10"/>
          <p:cNvSpPr/>
          <p:nvPr/>
        </p:nvSpPr>
        <p:spPr>
          <a:xfrm>
            <a:off x="438912" y="5998464"/>
            <a:ext cx="6309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2F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Learn. Serve. Listen. </a:t>
            </a:r>
            <a:r>
              <a:rPr lang="en-US" sz="1800" b="1" i="1" dirty="0">
                <a:solidFill>
                  <a:srgbClr val="FFC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Leap</a:t>
            </a:r>
            <a:r>
              <a:rPr lang="en-US" sz="1800" b="1" dirty="0">
                <a:solidFill>
                  <a:srgbClr val="062F5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753</Words>
  <Application>Microsoft Macintosh PowerPoint</Application>
  <PresentationFormat>Widescreen</PresentationFormat>
  <Paragraphs>164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Georgia</vt:lpstr>
      <vt:lpstr>Segoe UI Emoji</vt:lpstr>
      <vt:lpstr>Office Theme</vt:lpstr>
      <vt:lpstr>  Learn Serve Listen Leap     Reflections on career navigation, mid-career pivots, and finding your next chapter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Erica Shaver</dc:creator>
  <cp:lastModifiedBy>Shaver, Erica</cp:lastModifiedBy>
  <cp:revision>18</cp:revision>
  <dcterms:created xsi:type="dcterms:W3CDTF">2026-01-07T10:19:35Z</dcterms:created>
  <dcterms:modified xsi:type="dcterms:W3CDTF">2026-10-05T14:11:15Z</dcterms:modified>
</cp:coreProperties>
</file>